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 id="2147483681" r:id="rId5"/>
    <p:sldMasterId id="2147483684" r:id="rId6"/>
    <p:sldMasterId id="2147483687" r:id="rId7"/>
    <p:sldMasterId id="2147483690" r:id="rId8"/>
  </p:sldMasterIdLst>
  <p:notesMasterIdLst>
    <p:notesMasterId r:id="rId39"/>
  </p:notesMasterIdLst>
  <p:sldIdLst>
    <p:sldId id="256" r:id="rId9"/>
    <p:sldId id="290" r:id="rId10"/>
    <p:sldId id="289" r:id="rId11"/>
    <p:sldId id="309" r:id="rId12"/>
    <p:sldId id="316" r:id="rId13"/>
    <p:sldId id="310" r:id="rId14"/>
    <p:sldId id="311" r:id="rId15"/>
    <p:sldId id="277" r:id="rId16"/>
    <p:sldId id="313" r:id="rId17"/>
    <p:sldId id="286" r:id="rId18"/>
    <p:sldId id="307" r:id="rId19"/>
    <p:sldId id="258" r:id="rId20"/>
    <p:sldId id="315" r:id="rId21"/>
    <p:sldId id="312" r:id="rId22"/>
    <p:sldId id="261" r:id="rId23"/>
    <p:sldId id="265" r:id="rId24"/>
    <p:sldId id="268" r:id="rId25"/>
    <p:sldId id="270" r:id="rId26"/>
    <p:sldId id="273" r:id="rId27"/>
    <p:sldId id="308" r:id="rId28"/>
    <p:sldId id="279" r:id="rId29"/>
    <p:sldId id="283" r:id="rId30"/>
    <p:sldId id="284" r:id="rId31"/>
    <p:sldId id="285" r:id="rId32"/>
    <p:sldId id="287" r:id="rId33"/>
    <p:sldId id="292" r:id="rId34"/>
    <p:sldId id="291" r:id="rId35"/>
    <p:sldId id="294" r:id="rId36"/>
    <p:sldId id="296" r:id="rId37"/>
    <p:sldId id="302" r:id="rId38"/>
  </p:sldIdLst>
  <p:sldSz cx="9144000" cy="6858000" type="screen4x3"/>
  <p:notesSz cx="6858000" cy="9144000"/>
  <p:embeddedFontLst>
    <p:embeddedFont>
      <p:font typeface="Amatic SC" panose="00000500000000000000" pitchFamily="2" charset="-79"/>
      <p:regular r:id="rId40"/>
      <p:bold r:id="rId41"/>
    </p:embeddedFont>
    <p:embeddedFont>
      <p:font typeface="Calibri" panose="020F0502020204030204" pitchFamily="34" charset="0"/>
      <p:regular r:id="rId42"/>
      <p:bold r:id="rId43"/>
      <p:italic r:id="rId44"/>
      <p:boldItalic r:id="rId45"/>
    </p:embeddedFont>
    <p:embeddedFont>
      <p:font typeface="Comic Sans MS" panose="030F0702030302020204" pitchFamily="66" charset="0"/>
      <p:regular r:id="rId46"/>
      <p:bold r:id="rId47"/>
      <p:italic r:id="rId48"/>
      <p:boldItalic r:id="rId49"/>
    </p:embeddedFont>
    <p:embeddedFont>
      <p:font typeface="Consolas" panose="020B0609020204030204" pitchFamily="49" charset="0"/>
      <p:regular r:id="rId50"/>
      <p:bold r:id="rId51"/>
      <p:italic r:id="rId52"/>
      <p:boldItalic r:id="rId53"/>
    </p:embeddedFont>
    <p:embeddedFont>
      <p:font typeface="Corbel" panose="020B0503020204020204" pitchFamily="34" charset="0"/>
      <p:regular r:id="rId54"/>
      <p:bold r:id="rId55"/>
      <p:italic r:id="rId56"/>
      <p:boldItalic r:id="rId57"/>
    </p:embeddedFont>
    <p:embeddedFont>
      <p:font typeface="Garamond" panose="02020404030301010803" pitchFamily="18" charset="0"/>
      <p:regular r:id="rId58"/>
      <p:bold r:id="rId59"/>
      <p:italic r:id="rId60"/>
    </p:embeddedFont>
    <p:embeddedFont>
      <p:font typeface="Modern Love" panose="04090805081005020601" pitchFamily="82" charset="0"/>
      <p:regular r:id="rId61"/>
    </p:embeddedFont>
    <p:embeddedFont>
      <p:font typeface="Open Sans" panose="020B0606030504020204" pitchFamily="34" charset="0"/>
      <p:regular r:id="rId62"/>
      <p:bold r:id="rId63"/>
      <p:italic r:id="rId64"/>
      <p:boldItalic r:id="rId65"/>
    </p:embeddedFont>
    <p:embeddedFont>
      <p:font typeface="Segoe UI" panose="020B0502040204020203" pitchFamily="34" charset="0"/>
      <p:regular r:id="rId66"/>
      <p:bold r:id="rId67"/>
      <p:italic r:id="rId68"/>
      <p:boldItalic r:id="rId69"/>
    </p:embeddedFont>
    <p:embeddedFont>
      <p:font typeface="Segoe UI Light" panose="020B0502040204020203" pitchFamily="34" charset="0"/>
      <p:regular r:id="rId70"/>
      <p: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05672E-669B-42BC-B833-57E01CC68C82}" v="120" dt="2022-08-04T20:46:15.084"/>
  </p1510:revLst>
</p1510:revInfo>
</file>

<file path=ppt/tableStyles.xml><?xml version="1.0" encoding="utf-8"?>
<a:tblStyleLst xmlns:a="http://schemas.openxmlformats.org/drawingml/2006/main" def="{79D92E09-8E20-46A1-9D8A-C9A849D7110A}">
  <a:tblStyle styleId="{79D92E09-8E20-46A1-9D8A-C9A849D7110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F5EA"/>
          </a:solidFill>
        </a:fill>
      </a:tcStyle>
    </a:wholeTbl>
    <a:band1H>
      <a:tcTxStyle b="off" i="off"/>
      <a:tcStyle>
        <a:tcBdr/>
        <a:fill>
          <a:solidFill>
            <a:srgbClr val="D6ECD1"/>
          </a:solidFill>
        </a:fill>
      </a:tcStyle>
    </a:band1H>
    <a:band2H>
      <a:tcTxStyle b="off" i="off"/>
      <a:tcStyle>
        <a:tcBdr/>
      </a:tcStyle>
    </a:band2H>
    <a:band1V>
      <a:tcTxStyle b="off" i="off"/>
      <a:tcStyle>
        <a:tcBdr/>
        <a:fill>
          <a:solidFill>
            <a:srgbClr val="D6ECD1"/>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679D6970-892E-464A-9F24-F71567523007}"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font" Target="fonts/font32.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8" Type="http://schemas.openxmlformats.org/officeDocument/2006/relationships/slideMaster" Target="slideMasters/slideMaster5.xml"/><Relationship Id="rId51" Type="http://schemas.openxmlformats.org/officeDocument/2006/relationships/font" Target="fonts/font12.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2.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2708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29235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542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716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074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1982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4873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0: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267" name="Google Shape;267;p2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endParaRPr/>
          </a:p>
        </p:txBody>
      </p:sp>
      <p:sp>
        <p:nvSpPr>
          <p:cNvPr id="272" name="Google Shape;272;p2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9144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4517136"/>
            <a:ext cx="4936166" cy="1371600"/>
          </a:xfrm>
        </p:spPr>
        <p:txBody>
          <a:bodyPr>
            <a:normAutofit/>
          </a:bodyPr>
          <a:lstStyle>
            <a:lvl1pPr>
              <a:lnSpc>
                <a:spcPts val="3450"/>
              </a:lnSpc>
              <a:defRPr sz="27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67426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21"/>
        <p:cNvGrpSpPr/>
        <p:nvPr/>
      </p:nvGrpSpPr>
      <p:grpSpPr>
        <a:xfrm>
          <a:off x="0" y="0"/>
          <a:ext cx="0" cy="0"/>
          <a:chOff x="0" y="0"/>
          <a:chExt cx="0" cy="0"/>
        </a:xfrm>
      </p:grpSpPr>
      <p:sp>
        <p:nvSpPr>
          <p:cNvPr id="25" name="Google Shape;25;p4"/>
          <p:cNvSpPr txBox="1">
            <a:spLocks noGrp="1"/>
          </p:cNvSpPr>
          <p:nvPr>
            <p:ph type="ctrTitle"/>
          </p:nvPr>
        </p:nvSpPr>
        <p:spPr>
          <a:xfrm>
            <a:off x="81935" y="1035277"/>
            <a:ext cx="9172877" cy="8808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48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1"/>
          </p:nvPr>
        </p:nvSpPr>
        <p:spPr>
          <a:xfrm>
            <a:off x="1063627" y="1995736"/>
            <a:ext cx="3494726"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2"/>
          </p:nvPr>
        </p:nvSpPr>
        <p:spPr>
          <a:xfrm>
            <a:off x="4675849" y="1995735"/>
            <a:ext cx="3494726"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1712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b" anchorCtr="0">
            <a:normAutofit/>
          </a:bodyPr>
          <a:lstStyle>
            <a:lvl1pPr>
              <a:lnSpc>
                <a:spcPts val="3000"/>
              </a:lnSpc>
              <a:defRPr sz="24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15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15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15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15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15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15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15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1500"/>
            </a:lvl1pPr>
          </a:lstStyle>
          <a:p>
            <a:r>
              <a:rPr lang="en-US"/>
              <a:t>Click icon to add picture</a:t>
            </a:r>
            <a:endParaRPr lang="en-US" dirty="0"/>
          </a:p>
        </p:txBody>
      </p:sp>
    </p:spTree>
    <p:extLst>
      <p:ext uri="{BB962C8B-B14F-4D97-AF65-F5344CB8AC3E}">
        <p14:creationId xmlns:p14="http://schemas.microsoft.com/office/powerpoint/2010/main" val="2267752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1834116"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7749806" y="5463806"/>
            <a:ext cx="2445488" cy="3429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5987034" y="495300"/>
            <a:ext cx="2815209"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3188369" y="495300"/>
            <a:ext cx="2840292"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2779776"/>
            <a:ext cx="2599182" cy="3255264"/>
          </a:xfrm>
          <a:prstGeom prst="rect">
            <a:avLst/>
          </a:prstGeom>
        </p:spPr>
        <p:txBody>
          <a:bodyPr/>
          <a:lstStyle>
            <a:lvl1pPr marL="0" indent="0">
              <a:lnSpc>
                <a:spcPts val="2250"/>
              </a:lnSpc>
              <a:spcBef>
                <a:spcPts val="0"/>
              </a:spcBef>
              <a:buNone/>
              <a:defRPr sz="1350">
                <a:solidFill>
                  <a:schemeClr val="tx1"/>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3531870" y="960120"/>
            <a:ext cx="4930902" cy="507492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171450" y="241300"/>
            <a:ext cx="8829675"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171450" y="2415910"/>
            <a:ext cx="3016919"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1371600"/>
            <a:ext cx="2714626" cy="877824"/>
          </a:xfrm>
        </p:spPr>
        <p:txBody>
          <a:bodyPr/>
          <a:lstStyle>
            <a:lvl1pPr>
              <a:lnSpc>
                <a:spcPts val="324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56957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t" anchorCtr="0">
            <a:normAutofit/>
          </a:bodyPr>
          <a:lstStyle>
            <a:lvl1pPr>
              <a:lnSpc>
                <a:spcPts val="3000"/>
              </a:lnSpc>
              <a:defRPr sz="24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15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15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15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15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15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15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15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1500"/>
            </a:lvl1pPr>
          </a:lstStyle>
          <a:p>
            <a:r>
              <a:rPr lang="en-US"/>
              <a:t>Click icon to add picture</a:t>
            </a:r>
            <a:endParaRPr lang="en-US" dirty="0"/>
          </a:p>
        </p:txBody>
      </p:sp>
    </p:spTree>
    <p:extLst>
      <p:ext uri="{BB962C8B-B14F-4D97-AF65-F5344CB8AC3E}">
        <p14:creationId xmlns:p14="http://schemas.microsoft.com/office/powerpoint/2010/main" val="2074008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4543425"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4898028" y="495300"/>
            <a:ext cx="2198690"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6639464" y="3863713"/>
            <a:ext cx="219075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171450" y="241300"/>
            <a:ext cx="8829675"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914400"/>
            <a:ext cx="4229101" cy="1572126"/>
          </a:xfrm>
        </p:spPr>
        <p:txBody>
          <a:bodyPr anchor="t" anchorCtr="0">
            <a:noAutofit/>
          </a:bodyPr>
          <a:lstStyle>
            <a:lvl1pPr>
              <a:defRPr>
                <a:solidFill>
                  <a:schemeClr val="tx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2489200"/>
            <a:ext cx="3902202" cy="3547872"/>
          </a:xfrm>
          <a:prstGeom prst="rect">
            <a:avLst/>
          </a:prstGeom>
        </p:spPr>
        <p:txBody>
          <a:bodyPr/>
          <a:lstStyle>
            <a:lvl1pPr marL="0" indent="0">
              <a:lnSpc>
                <a:spcPts val="2250"/>
              </a:lnSpc>
              <a:spcBef>
                <a:spcPts val="0"/>
              </a:spcBef>
              <a:buNone/>
              <a:defRPr sz="1350">
                <a:solidFill>
                  <a:schemeClr val="tx1"/>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5248275" y="914400"/>
            <a:ext cx="3250692" cy="5093208"/>
          </a:xfrm>
          <a:prstGeom prst="rect">
            <a:avLst/>
          </a:prstGeom>
          <a:solidFill>
            <a:schemeClr val="accent3"/>
          </a:solid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232253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b" anchorCtr="0">
            <a:normAutofit/>
          </a:bodyPr>
          <a:lstStyle>
            <a:lvl1pPr>
              <a:lnSpc>
                <a:spcPts val="3000"/>
              </a:lnSpc>
              <a:defRPr sz="24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15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15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15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15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15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15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15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1500"/>
            </a:lvl1pPr>
          </a:lstStyle>
          <a:p>
            <a:r>
              <a:rPr lang="en-US"/>
              <a:t>Click icon to add picture</a:t>
            </a:r>
            <a:endParaRPr lang="en-US" dirty="0"/>
          </a:p>
        </p:txBody>
      </p:sp>
    </p:spTree>
    <p:extLst>
      <p:ext uri="{BB962C8B-B14F-4D97-AF65-F5344CB8AC3E}">
        <p14:creationId xmlns:p14="http://schemas.microsoft.com/office/powerpoint/2010/main" val="8203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5034731" y="1651000"/>
            <a:ext cx="345344"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6953250" y="0"/>
            <a:ext cx="219075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409575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171450" y="241300"/>
            <a:ext cx="8829675"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899" y="914400"/>
            <a:ext cx="4203954" cy="1572126"/>
          </a:xfrm>
        </p:spPr>
        <p:txBody>
          <a:bodyPr anchor="ctr" anchorCtr="0"/>
          <a:lstStyle>
            <a:lvl1pPr>
              <a:defRPr>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3072384"/>
            <a:ext cx="3710178" cy="2871216"/>
          </a:xfrm>
          <a:prstGeom prst="rect">
            <a:avLst/>
          </a:prstGeom>
        </p:spPr>
        <p:txBody>
          <a:bodyPr/>
          <a:lstStyle>
            <a:lvl1pPr marL="0" indent="0">
              <a:lnSpc>
                <a:spcPts val="2250"/>
              </a:lnSpc>
              <a:spcBef>
                <a:spcPts val="0"/>
              </a:spcBef>
              <a:buNone/>
              <a:defRPr sz="1350">
                <a:solidFill>
                  <a:schemeClr val="bg1"/>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5383530" y="457200"/>
            <a:ext cx="3422142" cy="6400800"/>
          </a:xfrm>
          <a:prstGeom prst="rect">
            <a:avLst/>
          </a:prstGeom>
          <a:solidFill>
            <a:schemeClr val="accent5">
              <a:lumMod val="20000"/>
              <a:lumOff val="80000"/>
            </a:schemeClr>
          </a:solidFill>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430848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905000"/>
            <a:ext cx="6859786" cy="2667000"/>
          </a:xfrm>
        </p:spPr>
        <p:txBody>
          <a:bodyPr>
            <a:noAutofit/>
          </a:bodyPr>
          <a:lstStyle>
            <a:lvl1pPr>
              <a:defRPr sz="4051"/>
            </a:lvl1pPr>
          </a:lstStyle>
          <a:p>
            <a:r>
              <a:rPr lang="en-US"/>
              <a:t>Click to edit Master title style</a:t>
            </a:r>
            <a:endParaRPr/>
          </a:p>
        </p:txBody>
      </p:sp>
      <p:grpSp>
        <p:nvGrpSpPr>
          <p:cNvPr id="256" name="line" descr="Line graphic"/>
          <p:cNvGrpSpPr/>
          <p:nvPr/>
        </p:nvGrpSpPr>
        <p:grpSpPr bwMode="invGray">
          <a:xfrm>
            <a:off x="1188982" y="4724400"/>
            <a:ext cx="6475638"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grpSp>
      <p:sp>
        <p:nvSpPr>
          <p:cNvPr id="3" name="Subtitle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296203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lstStyle/>
          <a:p>
            <a:r>
              <a:rPr lang="en-US"/>
              <a:t>Click to edit Master title style</a:t>
            </a:r>
            <a:endParaRPr/>
          </a:p>
        </p:txBody>
      </p:sp>
      <p:grpSp>
        <p:nvGrpSpPr>
          <p:cNvPr id="167" name="line" descr="Line graphic"/>
          <p:cNvGrpSpPr/>
          <p:nvPr/>
        </p:nvGrpSpPr>
        <p:grpSpPr bwMode="invGray">
          <a:xfrm>
            <a:off x="1142108" y="1514475"/>
            <a:ext cx="7929246"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Content Placeholder 2"/>
          <p:cNvSpPr>
            <a:spLocks noGrp="1"/>
          </p:cNvSpPr>
          <p:nvPr>
            <p:ph idx="1"/>
          </p:nvPr>
        </p:nvSpPr>
        <p:spPr/>
        <p:txBody>
          <a:bodyPr/>
          <a:lstStyle>
            <a:lvl2pPr marL="411590">
              <a:defRPr/>
            </a:lvl2pPr>
            <a:lvl3pPr marL="583085">
              <a:defRPr/>
            </a:lvl3pPr>
            <a:lvl4pPr marL="754581">
              <a:defRPr/>
            </a:lvl4pPr>
            <a:lvl5pPr marL="926077">
              <a:defRPr/>
            </a:lvl5pPr>
            <a:lvl6pPr marL="1097573">
              <a:defRPr baseline="0"/>
            </a:lvl6pPr>
            <a:lvl7pPr marL="1269068">
              <a:defRPr baseline="0"/>
            </a:lvl7pPr>
            <a:lvl8pPr marL="1440564">
              <a:defRPr baseline="0"/>
            </a:lvl8pPr>
            <a:lvl9pPr marL="161206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04653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2107" y="1905000"/>
            <a:ext cx="6859786" cy="2667000"/>
          </a:xfrm>
        </p:spPr>
        <p:txBody>
          <a:bodyPr anchor="b">
            <a:noAutofit/>
          </a:bodyPr>
          <a:lstStyle>
            <a:lvl1pPr algn="l">
              <a:defRPr sz="3301" b="0" cap="none" baseline="0"/>
            </a:lvl1pPr>
          </a:lstStyle>
          <a:p>
            <a:r>
              <a:rPr lang="en-US"/>
              <a:t>Click to edit Master title style</a:t>
            </a:r>
            <a:endParaRPr/>
          </a:p>
        </p:txBody>
      </p:sp>
      <p:grpSp>
        <p:nvGrpSpPr>
          <p:cNvPr id="255" name="line" descr="Line graphic"/>
          <p:cNvGrpSpPr/>
          <p:nvPr/>
        </p:nvGrpSpPr>
        <p:grpSpPr bwMode="invGray">
          <a:xfrm>
            <a:off x="1188982" y="4724400"/>
            <a:ext cx="6475638"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p>
          </p:txBody>
        </p:sp>
      </p:grpSp>
      <p:sp>
        <p:nvSpPr>
          <p:cNvPr id="3" name="Text Placeholder 2"/>
          <p:cNvSpPr>
            <a:spLocks noGrp="1"/>
          </p:cNvSpPr>
          <p:nvPr>
            <p:ph type="body" idx="1"/>
          </p:nvPr>
        </p:nvSpPr>
        <p:spPr>
          <a:xfrm>
            <a:off x="1142107" y="5102526"/>
            <a:ext cx="6859786" cy="1069675"/>
          </a:xfrm>
        </p:spPr>
        <p:txBody>
          <a:bodyPr anchor="t">
            <a:normAutofit/>
          </a:bodyPr>
          <a:lstStyle>
            <a:lvl1pPr marL="0" indent="0">
              <a:spcBef>
                <a:spcPts val="0"/>
              </a:spcBef>
              <a:buNone/>
              <a:defRPr sz="1800">
                <a:solidFill>
                  <a:schemeClr val="tx1">
                    <a:tint val="75000"/>
                  </a:schemeClr>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353658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9144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2571750" y="2240280"/>
            <a:ext cx="3483864" cy="4197096"/>
          </a:xfrm>
          <a:prstGeom prst="rect">
            <a:avLst/>
          </a:prstGeom>
        </p:spPr>
        <p:txBody>
          <a:bodyPr/>
          <a:lstStyle>
            <a:lvl1pPr marL="0" indent="0">
              <a:lnSpc>
                <a:spcPts val="2100"/>
              </a:lnSpc>
              <a:spcBef>
                <a:spcPts val="0"/>
              </a:spcBef>
              <a:buNone/>
              <a:defRPr sz="1350">
                <a:solidFill>
                  <a:schemeClr val="bg1"/>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473202" y="4498848"/>
            <a:ext cx="1591056" cy="621792"/>
          </a:xfrm>
          <a:prstGeom prst="rect">
            <a:avLst/>
          </a:prstGeom>
        </p:spPr>
        <p:txBody>
          <a:bodyPr lIns="0"/>
          <a:lstStyle>
            <a:lvl1pPr marL="0" indent="0">
              <a:lnSpc>
                <a:spcPts val="1350"/>
              </a:lnSpc>
              <a:spcBef>
                <a:spcPts val="0"/>
              </a:spcBef>
              <a:buNone/>
              <a:defRPr sz="900" b="1"/>
            </a:lvl1pPr>
            <a:lvl2pPr marL="342900" indent="0">
              <a:lnSpc>
                <a:spcPts val="1350"/>
              </a:lnSpc>
              <a:spcBef>
                <a:spcPts val="0"/>
              </a:spcBef>
              <a:buNone/>
              <a:defRPr sz="900" b="1"/>
            </a:lvl2pPr>
            <a:lvl3pPr marL="685800" indent="0">
              <a:lnSpc>
                <a:spcPts val="1350"/>
              </a:lnSpc>
              <a:spcBef>
                <a:spcPts val="0"/>
              </a:spcBef>
              <a:buNone/>
              <a:defRPr sz="900" b="1"/>
            </a:lvl3pPr>
            <a:lvl4pPr marL="1028700" indent="0">
              <a:lnSpc>
                <a:spcPts val="1350"/>
              </a:lnSpc>
              <a:spcBef>
                <a:spcPts val="0"/>
              </a:spcBef>
              <a:buNone/>
              <a:defRPr sz="900" b="1"/>
            </a:lvl4pPr>
            <a:lvl5pPr marL="1371600" indent="0">
              <a:lnSpc>
                <a:spcPts val="1350"/>
              </a:lnSpc>
              <a:spcBef>
                <a:spcPts val="0"/>
              </a:spcBef>
              <a:buNone/>
              <a:defRPr sz="900" b="1"/>
            </a:lvl5pPr>
          </a:lstStyle>
          <a:p>
            <a:pPr lvl="0"/>
            <a:r>
              <a:rPr lang="en-US"/>
              <a:t>Click to text</a:t>
            </a:r>
          </a:p>
        </p:txBody>
      </p:sp>
    </p:spTree>
    <p:extLst>
      <p:ext uri="{BB962C8B-B14F-4D97-AF65-F5344CB8AC3E}">
        <p14:creationId xmlns:p14="http://schemas.microsoft.com/office/powerpoint/2010/main" val="4041970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lstStyle/>
          <a:p>
            <a:r>
              <a:rPr lang="en-US"/>
              <a:t>Click to edit Master title style</a:t>
            </a:r>
            <a:endParaRPr/>
          </a:p>
        </p:txBody>
      </p:sp>
      <p:grpSp>
        <p:nvGrpSpPr>
          <p:cNvPr id="158" name="line" descr="Line graphic"/>
          <p:cNvGrpSpPr/>
          <p:nvPr/>
        </p:nvGrpSpPr>
        <p:grpSpPr bwMode="invGray">
          <a:xfrm>
            <a:off x="1142108" y="1514475"/>
            <a:ext cx="7929246"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Content Placeholder 2"/>
          <p:cNvSpPr>
            <a:spLocks noGrp="1"/>
          </p:cNvSpPr>
          <p:nvPr>
            <p:ph sz="half" idx="1"/>
          </p:nvPr>
        </p:nvSpPr>
        <p:spPr>
          <a:xfrm>
            <a:off x="1142107" y="1905000"/>
            <a:ext cx="3315563"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686332" y="1905000"/>
            <a:ext cx="3315562" cy="4267200"/>
          </a:xfrm>
        </p:spPr>
        <p:txBody>
          <a:bodyPr>
            <a:normAutofit/>
          </a:bodyPr>
          <a:lstStyle>
            <a:lvl1pPr>
              <a:defRPr sz="1800"/>
            </a:lvl1pPr>
            <a:lvl2pPr>
              <a:defRPr sz="1500"/>
            </a:lvl2pPr>
            <a:lvl3pPr>
              <a:defRPr sz="1350"/>
            </a:lvl3pPr>
            <a:lvl4pPr>
              <a:defRPr sz="1200"/>
            </a:lvl4pPr>
            <a:lvl5pPr>
              <a:defRPr sz="1200"/>
            </a:lvl5pPr>
            <a:lvl6pPr marL="1468003">
              <a:defRPr sz="1200"/>
            </a:lvl6pPr>
            <a:lvl7pPr marL="1468003">
              <a:defRPr sz="1200"/>
            </a:lvl7pPr>
            <a:lvl8pPr marL="1468003">
              <a:defRPr sz="1200" baseline="0"/>
            </a:lvl8pPr>
            <a:lvl9pPr marL="1468003">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3754902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142108" y="1514475"/>
            <a:ext cx="7929246"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Text Placeholder 2"/>
          <p:cNvSpPr>
            <a:spLocks noGrp="1"/>
          </p:cNvSpPr>
          <p:nvPr>
            <p:ph type="body" idx="1"/>
          </p:nvPr>
        </p:nvSpPr>
        <p:spPr>
          <a:xfrm>
            <a:off x="1142107"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1142107" y="2819400"/>
            <a:ext cx="3313277" cy="3352801"/>
          </a:xfrm>
        </p:spPr>
        <p:txBody>
          <a:bodyPr/>
          <a:lstStyle>
            <a:lvl1pPr>
              <a:defRPr sz="1800"/>
            </a:lvl1pPr>
            <a:lvl2pPr>
              <a:defRPr sz="1500"/>
            </a:lvl2pPr>
            <a:lvl3pPr>
              <a:defRPr sz="1350"/>
            </a:lvl3pPr>
            <a:lvl4pPr>
              <a:defRPr sz="1200"/>
            </a:lvl4pPr>
            <a:lvl5pPr>
              <a:defRPr sz="1200"/>
            </a:lvl5pPr>
            <a:lvl6pPr marL="1468003">
              <a:defRPr sz="1200"/>
            </a:lvl6pPr>
            <a:lvl7pPr marL="1468003">
              <a:defRPr sz="1200" baseline="0"/>
            </a:lvl7pPr>
            <a:lvl8pPr marL="1468003">
              <a:defRPr sz="1200" baseline="0"/>
            </a:lvl8pPr>
            <a:lvl9pPr marL="1468003">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688616" y="1905000"/>
            <a:ext cx="3313277" cy="762000"/>
          </a:xfrm>
        </p:spPr>
        <p:txBody>
          <a:bodyPr anchor="ct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88616" y="2819400"/>
            <a:ext cx="3313277" cy="3352801"/>
          </a:xfrm>
        </p:spPr>
        <p:txBody>
          <a:bodyPr/>
          <a:lstStyle>
            <a:lvl1pPr>
              <a:defRPr sz="1800"/>
            </a:lvl1pPr>
            <a:lvl2pPr>
              <a:defRPr sz="1500"/>
            </a:lvl2pPr>
            <a:lvl3pPr>
              <a:defRPr sz="1350"/>
            </a:lvl3pPr>
            <a:lvl4pPr>
              <a:defRPr sz="1200"/>
            </a:lvl4pPr>
            <a:lvl5pPr marL="1468003">
              <a:defRPr sz="1200"/>
            </a:lvl5pPr>
            <a:lvl6pPr marL="1468003">
              <a:defRPr sz="1200"/>
            </a:lvl6pPr>
            <a:lvl7pPr marL="1468003">
              <a:defRPr sz="1200"/>
            </a:lvl7pPr>
            <a:lvl8pPr marL="1468003">
              <a:defRPr sz="1200"/>
            </a:lvl8pPr>
            <a:lvl9pPr marL="1468003">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9" name="Slide Number Placeholder 8"/>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08651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142108" y="1514475"/>
            <a:ext cx="7929246"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5" name="Slide Number Placeholder 4"/>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104378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4" name="Slide Number Placeholder 3"/>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03932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nchor="b">
            <a:noAutofit/>
          </a:bodyPr>
          <a:lstStyle>
            <a:lvl1pPr algn="l">
              <a:defRPr sz="2401" b="0"/>
            </a:lvl1pPr>
          </a:lstStyle>
          <a:p>
            <a:r>
              <a:rPr lang="en-US"/>
              <a:t>Click to edit Master title style</a:t>
            </a:r>
            <a:endParaRPr/>
          </a:p>
        </p:txBody>
      </p:sp>
      <p:sp>
        <p:nvSpPr>
          <p:cNvPr id="4" name="Text Placeholder 3"/>
          <p:cNvSpPr>
            <a:spLocks noGrp="1"/>
          </p:cNvSpPr>
          <p:nvPr>
            <p:ph type="body" sz="half" idx="2"/>
          </p:nvPr>
        </p:nvSpPr>
        <p:spPr>
          <a:xfrm>
            <a:off x="1142107" y="3429000"/>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3" name="Content Placeholder 2"/>
          <p:cNvSpPr>
            <a:spLocks noGrp="1"/>
          </p:cNvSpPr>
          <p:nvPr>
            <p:ph idx="1"/>
          </p:nvPr>
        </p:nvSpPr>
        <p:spPr>
          <a:xfrm>
            <a:off x="3533436" y="1905000"/>
            <a:ext cx="4253068" cy="40386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baseline="0"/>
            </a:lvl7pPr>
            <a:lvl8pPr>
              <a:defRPr sz="1200" baseline="0"/>
            </a:lvl8pPr>
            <a:lvl9pPr>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3314242" y="1630822"/>
            <a:ext cx="4719500"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971040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2108" y="274638"/>
            <a:ext cx="6859785" cy="1020762"/>
          </a:xfrm>
        </p:spPr>
        <p:txBody>
          <a:bodyPr anchor="b">
            <a:noAutofit/>
          </a:bodyPr>
          <a:lstStyle>
            <a:lvl1pPr algn="l">
              <a:defRPr sz="2401"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a:p>
        </p:txBody>
      </p:sp>
      <p:grpSp>
        <p:nvGrpSpPr>
          <p:cNvPr id="614" name="frame" descr="Box graphic"/>
          <p:cNvGrpSpPr/>
          <p:nvPr/>
        </p:nvGrpSpPr>
        <p:grpSpPr bwMode="invGray">
          <a:xfrm flipH="1">
            <a:off x="1085908" y="1630822"/>
            <a:ext cx="4719500"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grpSp>
      </p:grpSp>
      <p:sp>
        <p:nvSpPr>
          <p:cNvPr id="4" name="Text Placeholder 3"/>
          <p:cNvSpPr>
            <a:spLocks noGrp="1"/>
          </p:cNvSpPr>
          <p:nvPr>
            <p:ph type="body" sz="half" idx="2"/>
          </p:nvPr>
        </p:nvSpPr>
        <p:spPr>
          <a:xfrm>
            <a:off x="5931014" y="3411748"/>
            <a:ext cx="2057936" cy="2743200"/>
          </a:xfrm>
        </p:spPr>
        <p:txBody>
          <a:bodyPr anchor="b">
            <a:normAutofit/>
          </a:bodyPr>
          <a:lstStyle>
            <a:lvl1pPr marL="0" indent="0">
              <a:spcBef>
                <a:spcPts val="900"/>
              </a:spcBef>
              <a:buNone/>
              <a:defRPr sz="12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7" name="Slide Number Placeholder 6"/>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98999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142108" y="1514475"/>
            <a:ext cx="7929246"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Vertical Text Placeholder 2"/>
          <p:cNvSpPr>
            <a:spLocks noGrp="1"/>
          </p:cNvSpPr>
          <p:nvPr>
            <p:ph type="body" orient="vert" idx="1"/>
          </p:nvPr>
        </p:nvSpPr>
        <p:spPr/>
        <p:txBody>
          <a:bodyPr vert="eaVert"/>
          <a:lstStyle>
            <a:lvl5pPr>
              <a:defRPr/>
            </a:lvl5pPr>
            <a:lvl6pPr marL="1468003">
              <a:defRPr/>
            </a:lvl6pPr>
            <a:lvl7pPr marL="1468003">
              <a:defRPr/>
            </a:lvl7pPr>
            <a:lvl8pPr marL="1468003">
              <a:defRPr/>
            </a:lvl8pPr>
            <a:lvl9pPr marL="1468003">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296119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3233" y="274640"/>
            <a:ext cx="1028968" cy="5901747"/>
          </a:xfrm>
        </p:spPr>
        <p:txBody>
          <a:bodyPr vert="eaVert"/>
          <a:lstStyle/>
          <a:p>
            <a:r>
              <a:rPr lang="en-US"/>
              <a:t>Click to edit Master title style</a:t>
            </a:r>
            <a:endParaRPr/>
          </a:p>
        </p:txBody>
      </p:sp>
      <p:grpSp>
        <p:nvGrpSpPr>
          <p:cNvPr id="7" name="line" descr="Line graphic"/>
          <p:cNvGrpSpPr/>
          <p:nvPr/>
        </p:nvGrpSpPr>
        <p:grpSpPr bwMode="invGray">
          <a:xfrm rot="5400000">
            <a:off x="4338754" y="3480593"/>
            <a:ext cx="6492240" cy="48019"/>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350">
                <a:ln>
                  <a:noFill/>
                </a:ln>
              </a:endParaRPr>
            </a:p>
          </p:txBody>
        </p:sp>
      </p:grpSp>
      <p:sp>
        <p:nvSpPr>
          <p:cNvPr id="3" name="Vertical Text Placeholder 2"/>
          <p:cNvSpPr>
            <a:spLocks noGrp="1"/>
          </p:cNvSpPr>
          <p:nvPr>
            <p:ph type="body" orient="vert" idx="1" hasCustomPrompt="1"/>
          </p:nvPr>
        </p:nvSpPr>
        <p:spPr>
          <a:xfrm>
            <a:off x="456128" y="277814"/>
            <a:ext cx="6859787" cy="5898573"/>
          </a:xfrm>
        </p:spPr>
        <p:txBody>
          <a:bodyPr vert="eaVert"/>
          <a:lstStyle>
            <a:lvl5pPr>
              <a:defRPr/>
            </a:lvl5pPr>
            <a:lvl6pPr marL="946656"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8F310904-DE8F-4B8E-99C6-5AFA03672FFA}" type="datetimeFigureOut">
              <a:rPr lang="en-US" smtClean="0"/>
              <a:t>9/12/2022</a:t>
            </a:fld>
            <a:endParaRPr lang="en-US" dirty="0"/>
          </a:p>
        </p:txBody>
      </p:sp>
      <p:sp>
        <p:nvSpPr>
          <p:cNvPr id="6" name="Slide Number Placeholder 5"/>
          <p:cNvSpPr>
            <a:spLocks noGrp="1"/>
          </p:cNvSpPr>
          <p:nvPr>
            <p:ph type="sldNum" sz="quarter" idx="12"/>
          </p:nvPr>
        </p:nvSpPr>
        <p:spPr/>
        <p:txBody>
          <a:bodyPr/>
          <a:lstStyle/>
          <a:p>
            <a:fld id="{FC5FADE3-B84E-4AF7-91CC-AB47E1A43619}" type="slidenum">
              <a:rPr lang="en-US" smtClean="0"/>
              <a:t>‹#›</a:t>
            </a:fld>
            <a:endParaRPr lang="en-US" dirty="0"/>
          </a:p>
        </p:txBody>
      </p:sp>
    </p:spTree>
    <p:extLst>
      <p:ext uri="{BB962C8B-B14F-4D97-AF65-F5344CB8AC3E}">
        <p14:creationId xmlns:p14="http://schemas.microsoft.com/office/powerpoint/2010/main" val="1548929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
        <p:cNvGrpSpPr/>
        <p:nvPr/>
      </p:nvGrpSpPr>
      <p:grpSpPr>
        <a:xfrm>
          <a:off x="0" y="0"/>
          <a:ext cx="0" cy="0"/>
          <a:chOff x="0" y="0"/>
          <a:chExt cx="0" cy="0"/>
        </a:xfrm>
      </p:grpSpPr>
      <p:sp>
        <p:nvSpPr>
          <p:cNvPr id="14" name="Google Shape;14;p2"/>
          <p:cNvSpPr txBox="1">
            <a:spLocks noGrp="1"/>
          </p:cNvSpPr>
          <p:nvPr>
            <p:ph type="ctrTitle"/>
          </p:nvPr>
        </p:nvSpPr>
        <p:spPr>
          <a:xfrm>
            <a:off x="987552" y="1124712"/>
            <a:ext cx="7114032" cy="459028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8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160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8"/>
        <p:cNvGrpSpPr/>
        <p:nvPr/>
      </p:nvGrpSpPr>
      <p:grpSpPr>
        <a:xfrm>
          <a:off x="0" y="0"/>
          <a:ext cx="0" cy="0"/>
          <a:chOff x="0" y="0"/>
          <a:chExt cx="0" cy="0"/>
        </a:xfrm>
      </p:grpSpPr>
      <p:sp>
        <p:nvSpPr>
          <p:cNvPr id="31" name="Google Shape;31;p5"/>
          <p:cNvSpPr txBox="1">
            <a:spLocks noGrp="1"/>
          </p:cNvSpPr>
          <p:nvPr>
            <p:ph type="ctrTitle"/>
          </p:nvPr>
        </p:nvSpPr>
        <p:spPr>
          <a:xfrm>
            <a:off x="2" y="400391"/>
            <a:ext cx="9172877" cy="8808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48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1"/>
          </p:nvPr>
        </p:nvSpPr>
        <p:spPr>
          <a:xfrm>
            <a:off x="1050285" y="2219572"/>
            <a:ext cx="7072313"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1pPr>
            <a:lvl2pPr marL="914400" marR="0" lvl="1"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2pPr>
            <a:lvl3pPr marL="1371600" marR="0" lvl="2"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3pPr>
            <a:lvl4pPr marL="1828800" marR="0" lvl="3"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4pPr>
            <a:lvl5pPr marL="2286000" marR="0" lvl="4"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5102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342900" y="2569464"/>
            <a:ext cx="2714626" cy="1179576"/>
          </a:xfrm>
        </p:spPr>
        <p:txBody>
          <a:bodyPr anchor="b" anchorCtr="0">
            <a:normAutofit/>
          </a:bodyPr>
          <a:lstStyle>
            <a:lvl1pPr>
              <a:lnSpc>
                <a:spcPts val="3000"/>
              </a:lnSpc>
              <a:defRPr sz="24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3209544" y="1463040"/>
            <a:ext cx="1124712" cy="2194560"/>
          </a:xfrm>
          <a:prstGeom prst="rect">
            <a:avLst/>
          </a:prstGeom>
        </p:spPr>
        <p:txBody>
          <a:bodyPr/>
          <a:lstStyle>
            <a:lvl1pPr>
              <a:defRPr sz="15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4670298" y="1463040"/>
            <a:ext cx="1124712" cy="2194560"/>
          </a:xfrm>
          <a:prstGeom prst="rect">
            <a:avLst/>
          </a:prstGeom>
        </p:spPr>
        <p:txBody>
          <a:bodyPr/>
          <a:lstStyle>
            <a:lvl1pPr>
              <a:defRPr sz="15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6131052" y="1463040"/>
            <a:ext cx="1124712" cy="2194560"/>
          </a:xfrm>
          <a:prstGeom prst="rect">
            <a:avLst/>
          </a:prstGeom>
        </p:spPr>
        <p:txBody>
          <a:bodyPr/>
          <a:lstStyle>
            <a:lvl1pPr>
              <a:defRPr sz="15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7591806" y="1463040"/>
            <a:ext cx="1124712" cy="2194560"/>
          </a:xfrm>
          <a:prstGeom prst="rect">
            <a:avLst/>
          </a:prstGeom>
        </p:spPr>
        <p:txBody>
          <a:bodyPr/>
          <a:lstStyle>
            <a:lvl1pPr>
              <a:defRPr sz="15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3209544" y="4087368"/>
            <a:ext cx="1124712" cy="2194560"/>
          </a:xfrm>
          <a:prstGeom prst="rect">
            <a:avLst/>
          </a:prstGeom>
        </p:spPr>
        <p:txBody>
          <a:bodyPr/>
          <a:lstStyle>
            <a:lvl1pPr>
              <a:defRPr sz="15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4670298" y="4087368"/>
            <a:ext cx="1124712" cy="2194560"/>
          </a:xfrm>
          <a:prstGeom prst="rect">
            <a:avLst/>
          </a:prstGeom>
        </p:spPr>
        <p:txBody>
          <a:bodyPr/>
          <a:lstStyle>
            <a:lvl1pPr>
              <a:defRPr sz="15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6131052" y="4087368"/>
            <a:ext cx="1124712" cy="2194560"/>
          </a:xfrm>
          <a:prstGeom prst="rect">
            <a:avLst/>
          </a:prstGeom>
        </p:spPr>
        <p:txBody>
          <a:bodyPr/>
          <a:lstStyle>
            <a:lvl1pPr>
              <a:defRPr sz="15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7591806" y="4087368"/>
            <a:ext cx="1124712" cy="2194560"/>
          </a:xfrm>
          <a:prstGeom prst="rect">
            <a:avLst/>
          </a:prstGeom>
        </p:spPr>
        <p:txBody>
          <a:bodyPr/>
          <a:lstStyle>
            <a:lvl1pPr>
              <a:defRPr sz="1500"/>
            </a:lvl1pPr>
          </a:lstStyle>
          <a:p>
            <a:r>
              <a:rPr lang="en-US"/>
              <a:t>Click icon to add picture</a:t>
            </a:r>
            <a:endParaRPr lang="en-US" dirty="0"/>
          </a:p>
        </p:txBody>
      </p:sp>
    </p:spTree>
    <p:extLst>
      <p:ext uri="{BB962C8B-B14F-4D97-AF65-F5344CB8AC3E}">
        <p14:creationId xmlns:p14="http://schemas.microsoft.com/office/powerpoint/2010/main" val="1090190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5"/>
        <p:cNvGrpSpPr/>
        <p:nvPr/>
      </p:nvGrpSpPr>
      <p:grpSpPr>
        <a:xfrm>
          <a:off x="0" y="0"/>
          <a:ext cx="0" cy="0"/>
          <a:chOff x="0" y="0"/>
          <a:chExt cx="0" cy="0"/>
        </a:xfrm>
      </p:grpSpPr>
      <p:sp>
        <p:nvSpPr>
          <p:cNvPr id="19" name="Google Shape;19;p3"/>
          <p:cNvSpPr txBox="1">
            <a:spLocks noGrp="1"/>
          </p:cNvSpPr>
          <p:nvPr>
            <p:ph type="ctrTitle"/>
          </p:nvPr>
        </p:nvSpPr>
        <p:spPr>
          <a:xfrm>
            <a:off x="81935" y="1035277"/>
            <a:ext cx="9172877" cy="8808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48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1"/>
          </p:nvPr>
        </p:nvSpPr>
        <p:spPr>
          <a:xfrm>
            <a:off x="1050285" y="2219572"/>
            <a:ext cx="7072313"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679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72"/>
        <p:cNvGrpSpPr/>
        <p:nvPr/>
      </p:nvGrpSpPr>
      <p:grpSpPr>
        <a:xfrm>
          <a:off x="0" y="0"/>
          <a:ext cx="0" cy="0"/>
          <a:chOff x="0" y="0"/>
          <a:chExt cx="0" cy="0"/>
        </a:xfrm>
      </p:grpSpPr>
      <p:sp>
        <p:nvSpPr>
          <p:cNvPr id="73" name="Google Shape;73;p14"/>
          <p:cNvSpPr txBox="1">
            <a:spLocks noGrp="1"/>
          </p:cNvSpPr>
          <p:nvPr>
            <p:ph type="body" idx="1"/>
          </p:nvPr>
        </p:nvSpPr>
        <p:spPr>
          <a:xfrm>
            <a:off x="457200" y="274638"/>
            <a:ext cx="8229600" cy="5851500"/>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a:ea typeface="Garamond"/>
                <a:cs typeface="Garamond"/>
                <a:sym typeface="Garamond"/>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a:ea typeface="Garamond"/>
                <a:cs typeface="Garamond"/>
                <a:sym typeface="Garamond"/>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a:ea typeface="Garamond"/>
                <a:cs typeface="Garamond"/>
                <a:sym typeface="Garamond"/>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a:ea typeface="Garamond"/>
                <a:cs typeface="Garamond"/>
                <a:sym typeface="Garamond"/>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9pPr>
          </a:lstStyle>
          <a:p>
            <a:endParaRPr/>
          </a:p>
        </p:txBody>
      </p:sp>
      <p:sp>
        <p:nvSpPr>
          <p:cNvPr id="74" name="Google Shape;74;p14"/>
          <p:cNvSpPr txBox="1">
            <a:spLocks noGrp="1"/>
          </p:cNvSpPr>
          <p:nvPr>
            <p:ph type="dt" idx="10"/>
          </p:nvPr>
        </p:nvSpPr>
        <p:spPr>
          <a:xfrm>
            <a:off x="457200" y="6251575"/>
            <a:ext cx="2133600" cy="476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lt1"/>
                </a:solidFill>
                <a:latin typeface="Garamond"/>
                <a:ea typeface="Garamond"/>
                <a:cs typeface="Garamond"/>
                <a:sym typeface="Garamond"/>
              </a:defRPr>
            </a:lvl1pPr>
            <a:lvl2pPr marR="0" lvl="1"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2pPr>
            <a:lvl3pPr marR="0" lvl="2"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3pPr>
            <a:lvl4pPr marR="0" lvl="3"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4pPr>
            <a:lvl5pPr marR="0" lvl="4"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5pPr>
            <a:lvl6pPr marR="0" lvl="5"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6pPr>
            <a:lvl7pPr marR="0" lvl="6"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7pPr>
            <a:lvl8pPr marR="0" lvl="7"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8pPr>
            <a:lvl9pPr marR="0" lvl="8"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9pPr>
          </a:lstStyle>
          <a:p>
            <a:endParaRPr/>
          </a:p>
        </p:txBody>
      </p:sp>
      <p:sp>
        <p:nvSpPr>
          <p:cNvPr id="75" name="Google Shape;75;p14"/>
          <p:cNvSpPr txBox="1">
            <a:spLocks noGrp="1"/>
          </p:cNvSpPr>
          <p:nvPr>
            <p:ph type="sldNum" idx="12"/>
          </p:nvPr>
        </p:nvSpPr>
        <p:spPr>
          <a:xfrm>
            <a:off x="6553200" y="6248400"/>
            <a:ext cx="2133600" cy="4761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Open Sans"/>
              <a:ea typeface="Open Sans"/>
              <a:cs typeface="Open Sans"/>
              <a:sym typeface="Open Sans"/>
            </a:endParaRPr>
          </a:p>
        </p:txBody>
      </p:sp>
      <p:sp>
        <p:nvSpPr>
          <p:cNvPr id="76" name="Google Shape;76;p14"/>
          <p:cNvSpPr txBox="1">
            <a:spLocks noGrp="1"/>
          </p:cNvSpPr>
          <p:nvPr>
            <p:ph type="ftr" idx="11"/>
          </p:nvPr>
        </p:nvSpPr>
        <p:spPr>
          <a:xfrm>
            <a:off x="3124200" y="6248400"/>
            <a:ext cx="2895600" cy="476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lt1"/>
                </a:solidFill>
                <a:latin typeface="Garamond"/>
                <a:ea typeface="Garamond"/>
                <a:cs typeface="Garamond"/>
                <a:sym typeface="Garamond"/>
              </a:defRPr>
            </a:lvl1pPr>
            <a:lvl2pPr marR="0" lvl="1"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2pPr>
            <a:lvl3pPr marR="0" lvl="2"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3pPr>
            <a:lvl4pPr marR="0" lvl="3"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4pPr>
            <a:lvl5pPr marR="0" lvl="4"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5pPr>
            <a:lvl6pPr marR="0" lvl="5"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6pPr>
            <a:lvl7pPr marR="0" lvl="6"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7pPr>
            <a:lvl8pPr marR="0" lvl="7"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8pPr>
            <a:lvl9pPr marR="0" lvl="8"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3949299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21"/>
        <p:cNvGrpSpPr/>
        <p:nvPr/>
      </p:nvGrpSpPr>
      <p:grpSpPr>
        <a:xfrm>
          <a:off x="0" y="0"/>
          <a:ext cx="0" cy="0"/>
          <a:chOff x="0" y="0"/>
          <a:chExt cx="0" cy="0"/>
        </a:xfrm>
      </p:grpSpPr>
      <p:sp>
        <p:nvSpPr>
          <p:cNvPr id="25" name="Google Shape;25;p4"/>
          <p:cNvSpPr txBox="1">
            <a:spLocks noGrp="1"/>
          </p:cNvSpPr>
          <p:nvPr>
            <p:ph type="ctrTitle"/>
          </p:nvPr>
        </p:nvSpPr>
        <p:spPr>
          <a:xfrm>
            <a:off x="81935" y="1035277"/>
            <a:ext cx="9172877" cy="8808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48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1"/>
          </p:nvPr>
        </p:nvSpPr>
        <p:spPr>
          <a:xfrm>
            <a:off x="1063627" y="1995736"/>
            <a:ext cx="3494726"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2"/>
          </p:nvPr>
        </p:nvSpPr>
        <p:spPr>
          <a:xfrm>
            <a:off x="4675849" y="1995735"/>
            <a:ext cx="3494726"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34098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p:nvSpPr>
        <p:spPr>
          <a:xfrm>
            <a:off x="0" y="2400300"/>
            <a:ext cx="32004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342900" y="1399032"/>
            <a:ext cx="2714626"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 y="2779776"/>
            <a:ext cx="2599182" cy="3255264"/>
          </a:xfrm>
          <a:prstGeom prst="rect">
            <a:avLst/>
          </a:prstGeom>
        </p:spPr>
        <p:txBody>
          <a:bodyPr/>
          <a:lstStyle>
            <a:lvl1pPr marL="0" indent="0">
              <a:lnSpc>
                <a:spcPts val="2250"/>
              </a:lnSpc>
              <a:spcBef>
                <a:spcPts val="0"/>
              </a:spcBef>
              <a:buNone/>
              <a:defRPr sz="1350">
                <a:solidFill>
                  <a:schemeClr val="bg1"/>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3190875" y="0"/>
            <a:ext cx="5610225"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p:nvSpPr>
        <p:spPr>
          <a:xfrm>
            <a:off x="8801100" y="4445000"/>
            <a:ext cx="3429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 name="Rectangle 8">
            <a:extLst>
              <a:ext uri="{FF2B5EF4-FFF2-40B4-BE49-F238E27FC236}">
                <a16:creationId xmlns:a16="http://schemas.microsoft.com/office/drawing/2014/main" id="{28CFE2C9-8B6E-4DDA-A5EA-04581F7629F0}"/>
              </a:ext>
            </a:extLst>
          </p:cNvPr>
          <p:cNvSpPr/>
          <p:nvPr/>
        </p:nvSpPr>
        <p:spPr>
          <a:xfrm>
            <a:off x="8801100" y="0"/>
            <a:ext cx="3429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256247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structions">
    <p:spTree>
      <p:nvGrpSpPr>
        <p:cNvPr id="1" name=""/>
        <p:cNvGrpSpPr/>
        <p:nvPr/>
      </p:nvGrpSpPr>
      <p:grpSpPr>
        <a:xfrm>
          <a:off x="0" y="0"/>
          <a:ext cx="0" cy="0"/>
          <a:chOff x="0" y="0"/>
          <a:chExt cx="0" cy="0"/>
        </a:xfrm>
      </p:grpSpPr>
      <p:sp>
        <p:nvSpPr>
          <p:cNvPr id="9" name="Rectangle 8" hidden="1"/>
          <p:cNvSpPr/>
          <p:nvPr/>
        </p:nvSpPr>
        <p:spPr>
          <a:xfrm>
            <a:off x="192024" y="265177"/>
            <a:ext cx="8762287"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342900" y="914400"/>
            <a:ext cx="5600701" cy="1572768"/>
          </a:xfrm>
        </p:spPr>
        <p:txBody>
          <a:bodyPr/>
          <a:lstStyle>
            <a:lvl1pPr>
              <a:lnSpc>
                <a:spcPts val="345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342900" y="2540000"/>
            <a:ext cx="4943475" cy="3403600"/>
          </a:xfrm>
          <a:prstGeom prst="rect">
            <a:avLst/>
          </a:prstGeom>
        </p:spPr>
        <p:txBody>
          <a:bodyPr/>
          <a:lstStyle>
            <a:lvl1pPr marL="257175" indent="-257175">
              <a:lnSpc>
                <a:spcPts val="2250"/>
              </a:lnSpc>
              <a:spcBef>
                <a:spcPts val="0"/>
              </a:spcBef>
              <a:buFont typeface="+mj-lt"/>
              <a:buAutoNum type="arabicPeriod"/>
              <a:defRPr sz="135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6086475" y="1384300"/>
            <a:ext cx="2558034"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337975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extLst>
    <p:ext uri="{DCECCB84-F9BA-43D5-87BE-67443E8EF086}">
      <p15:sldGuideLst xmlns:p15="http://schemas.microsoft.com/office/powerpoint/2012/main">
        <p15:guide id="1" orient="horz" pos="1032">
          <p15:clr>
            <a:srgbClr val="FBAE40"/>
          </p15:clr>
        </p15:guide>
        <p15:guide id="2" pos="3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
        <p:cNvGrpSpPr/>
        <p:nvPr/>
      </p:nvGrpSpPr>
      <p:grpSpPr>
        <a:xfrm>
          <a:off x="0" y="0"/>
          <a:ext cx="0" cy="0"/>
          <a:chOff x="0" y="0"/>
          <a:chExt cx="0" cy="0"/>
        </a:xfrm>
      </p:grpSpPr>
      <p:sp>
        <p:nvSpPr>
          <p:cNvPr id="14" name="Google Shape;14;p2"/>
          <p:cNvSpPr txBox="1">
            <a:spLocks noGrp="1"/>
          </p:cNvSpPr>
          <p:nvPr>
            <p:ph type="ctrTitle"/>
          </p:nvPr>
        </p:nvSpPr>
        <p:spPr>
          <a:xfrm>
            <a:off x="987552" y="1124712"/>
            <a:ext cx="7114032" cy="4590288"/>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8000" b="1"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1269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8"/>
        <p:cNvGrpSpPr/>
        <p:nvPr/>
      </p:nvGrpSpPr>
      <p:grpSpPr>
        <a:xfrm>
          <a:off x="0" y="0"/>
          <a:ext cx="0" cy="0"/>
          <a:chOff x="0" y="0"/>
          <a:chExt cx="0" cy="0"/>
        </a:xfrm>
      </p:grpSpPr>
      <p:sp>
        <p:nvSpPr>
          <p:cNvPr id="31" name="Google Shape;31;p5"/>
          <p:cNvSpPr txBox="1">
            <a:spLocks noGrp="1"/>
          </p:cNvSpPr>
          <p:nvPr>
            <p:ph type="ctrTitle"/>
          </p:nvPr>
        </p:nvSpPr>
        <p:spPr>
          <a:xfrm>
            <a:off x="2" y="400391"/>
            <a:ext cx="9172877" cy="8808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48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1"/>
          </p:nvPr>
        </p:nvSpPr>
        <p:spPr>
          <a:xfrm>
            <a:off x="1050285" y="2219572"/>
            <a:ext cx="7072313"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1pPr>
            <a:lvl2pPr marL="914400" marR="0" lvl="1"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2pPr>
            <a:lvl3pPr marL="1371600" marR="0" lvl="2"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3pPr>
            <a:lvl4pPr marL="1828800" marR="0" lvl="3"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4pPr>
            <a:lvl5pPr marL="2286000" marR="0" lvl="4" indent="-465645" algn="l" rtl="0">
              <a:lnSpc>
                <a:spcPct val="90000"/>
              </a:lnSpc>
              <a:spcBef>
                <a:spcPts val="281"/>
              </a:spcBef>
              <a:spcAft>
                <a:spcPts val="0"/>
              </a:spcAft>
              <a:buClr>
                <a:srgbClr val="073763"/>
              </a:buClr>
              <a:buSzPts val="3733"/>
              <a:buFont typeface="Arial"/>
              <a:buChar char="•"/>
              <a:defRPr sz="3733" b="0" i="0" u="none" strike="noStrike" cap="none">
                <a:solidFill>
                  <a:srgbClr val="073763"/>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04875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5"/>
        <p:cNvGrpSpPr/>
        <p:nvPr/>
      </p:nvGrpSpPr>
      <p:grpSpPr>
        <a:xfrm>
          <a:off x="0" y="0"/>
          <a:ext cx="0" cy="0"/>
          <a:chOff x="0" y="0"/>
          <a:chExt cx="0" cy="0"/>
        </a:xfrm>
      </p:grpSpPr>
      <p:sp>
        <p:nvSpPr>
          <p:cNvPr id="19" name="Google Shape;19;p3"/>
          <p:cNvSpPr txBox="1">
            <a:spLocks noGrp="1"/>
          </p:cNvSpPr>
          <p:nvPr>
            <p:ph type="ctrTitle"/>
          </p:nvPr>
        </p:nvSpPr>
        <p:spPr>
          <a:xfrm>
            <a:off x="81935" y="1035277"/>
            <a:ext cx="9172877" cy="880859"/>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0000"/>
              </a:buClr>
              <a:buSzPts val="1400"/>
              <a:buFont typeface="Arial"/>
              <a:buNone/>
              <a:defRPr sz="4800" b="0" i="0" u="none" strike="noStrike" cap="none">
                <a:solidFill>
                  <a:schemeClr val="lt1"/>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2475"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body" idx="1"/>
          </p:nvPr>
        </p:nvSpPr>
        <p:spPr>
          <a:xfrm>
            <a:off x="1050285" y="2219572"/>
            <a:ext cx="7072313" cy="3750469"/>
          </a:xfrm>
          <a:prstGeom prst="rect">
            <a:avLst/>
          </a:prstGeom>
          <a:noFill/>
          <a:ln>
            <a:noFill/>
          </a:ln>
        </p:spPr>
        <p:txBody>
          <a:bodyPr spcFirstLastPara="1" wrap="square" lIns="91425" tIns="45700" rIns="91425" bIns="45700" anchor="t" anchorCtr="0">
            <a:noAutofit/>
          </a:bodyPr>
          <a:lstStyle>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83322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72"/>
        <p:cNvGrpSpPr/>
        <p:nvPr/>
      </p:nvGrpSpPr>
      <p:grpSpPr>
        <a:xfrm>
          <a:off x="0" y="0"/>
          <a:ext cx="0" cy="0"/>
          <a:chOff x="0" y="0"/>
          <a:chExt cx="0" cy="0"/>
        </a:xfrm>
      </p:grpSpPr>
      <p:sp>
        <p:nvSpPr>
          <p:cNvPr id="73" name="Google Shape;73;p14"/>
          <p:cNvSpPr txBox="1">
            <a:spLocks noGrp="1"/>
          </p:cNvSpPr>
          <p:nvPr>
            <p:ph type="body" idx="1"/>
          </p:nvPr>
        </p:nvSpPr>
        <p:spPr>
          <a:xfrm>
            <a:off x="457200" y="274638"/>
            <a:ext cx="8229600" cy="5851500"/>
          </a:xfrm>
          <a:prstGeom prst="rect">
            <a:avLst/>
          </a:prstGeom>
          <a:noFill/>
          <a:ln>
            <a:noFill/>
          </a:ln>
        </p:spPr>
        <p:txBody>
          <a:bodyPr spcFirstLastPara="1" wrap="square" lIns="91425" tIns="45700" rIns="91425" bIns="45700" anchor="t" anchorCtr="0">
            <a:noAutofit/>
          </a:bodyPr>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a:ea typeface="Garamond"/>
                <a:cs typeface="Garamond"/>
                <a:sym typeface="Garamond"/>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a:ea typeface="Garamond"/>
                <a:cs typeface="Garamond"/>
                <a:sym typeface="Garamond"/>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a:ea typeface="Garamond"/>
                <a:cs typeface="Garamond"/>
                <a:sym typeface="Garamond"/>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a:ea typeface="Garamond"/>
                <a:cs typeface="Garamond"/>
                <a:sym typeface="Garamond"/>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a:ea typeface="Garamond"/>
                <a:cs typeface="Garamond"/>
                <a:sym typeface="Garamond"/>
              </a:defRPr>
            </a:lvl9pPr>
          </a:lstStyle>
          <a:p>
            <a:endParaRPr/>
          </a:p>
        </p:txBody>
      </p:sp>
      <p:sp>
        <p:nvSpPr>
          <p:cNvPr id="74" name="Google Shape;74;p14"/>
          <p:cNvSpPr txBox="1">
            <a:spLocks noGrp="1"/>
          </p:cNvSpPr>
          <p:nvPr>
            <p:ph type="dt" idx="10"/>
          </p:nvPr>
        </p:nvSpPr>
        <p:spPr>
          <a:xfrm>
            <a:off x="457200" y="6251575"/>
            <a:ext cx="2133600" cy="476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lt1"/>
                </a:solidFill>
                <a:latin typeface="Garamond"/>
                <a:ea typeface="Garamond"/>
                <a:cs typeface="Garamond"/>
                <a:sym typeface="Garamond"/>
              </a:defRPr>
            </a:lvl1pPr>
            <a:lvl2pPr marR="0" lvl="1"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2pPr>
            <a:lvl3pPr marR="0" lvl="2"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3pPr>
            <a:lvl4pPr marR="0" lvl="3"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4pPr>
            <a:lvl5pPr marR="0" lvl="4"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5pPr>
            <a:lvl6pPr marR="0" lvl="5"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6pPr>
            <a:lvl7pPr marR="0" lvl="6"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7pPr>
            <a:lvl8pPr marR="0" lvl="7"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8pPr>
            <a:lvl9pPr marR="0" lvl="8"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9pPr>
          </a:lstStyle>
          <a:p>
            <a:endParaRPr/>
          </a:p>
        </p:txBody>
      </p:sp>
      <p:sp>
        <p:nvSpPr>
          <p:cNvPr id="75" name="Google Shape;75;p14"/>
          <p:cNvSpPr txBox="1">
            <a:spLocks noGrp="1"/>
          </p:cNvSpPr>
          <p:nvPr>
            <p:ph type="sldNum" idx="12"/>
          </p:nvPr>
        </p:nvSpPr>
        <p:spPr>
          <a:xfrm>
            <a:off x="6553200" y="6248400"/>
            <a:ext cx="2133600" cy="4761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200"/>
              <a:buFont typeface="Arial"/>
              <a:buNone/>
              <a:defRPr sz="1200" b="0" i="0" u="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000">
              <a:solidFill>
                <a:schemeClr val="dk2"/>
              </a:solidFill>
              <a:latin typeface="Open Sans"/>
              <a:ea typeface="Open Sans"/>
              <a:cs typeface="Open Sans"/>
              <a:sym typeface="Open Sans"/>
            </a:endParaRPr>
          </a:p>
        </p:txBody>
      </p:sp>
      <p:sp>
        <p:nvSpPr>
          <p:cNvPr id="76" name="Google Shape;76;p14"/>
          <p:cNvSpPr txBox="1">
            <a:spLocks noGrp="1"/>
          </p:cNvSpPr>
          <p:nvPr>
            <p:ph type="ftr" idx="11"/>
          </p:nvPr>
        </p:nvSpPr>
        <p:spPr>
          <a:xfrm>
            <a:off x="3124200" y="6248400"/>
            <a:ext cx="2895600" cy="476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a:solidFill>
                  <a:schemeClr val="lt1"/>
                </a:solidFill>
                <a:latin typeface="Garamond"/>
                <a:ea typeface="Garamond"/>
                <a:cs typeface="Garamond"/>
                <a:sym typeface="Garamond"/>
              </a:defRPr>
            </a:lvl1pPr>
            <a:lvl2pPr marR="0" lvl="1"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2pPr>
            <a:lvl3pPr marR="0" lvl="2"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3pPr>
            <a:lvl4pPr marR="0" lvl="3"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4pPr>
            <a:lvl5pPr marR="0" lvl="4"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5pPr>
            <a:lvl6pPr marR="0" lvl="5"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6pPr>
            <a:lvl7pPr marR="0" lvl="6"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7pPr>
            <a:lvl8pPr marR="0" lvl="7"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8pPr>
            <a:lvl9pPr marR="0" lvl="8" algn="l" rtl="0">
              <a:lnSpc>
                <a:spcPct val="100000"/>
              </a:lnSpc>
              <a:spcBef>
                <a:spcPts val="0"/>
              </a:spcBef>
              <a:spcAft>
                <a:spcPts val="0"/>
              </a:spcAft>
              <a:buSzPts val="1400"/>
              <a:buNone/>
              <a:defRPr sz="1800" b="0" i="0" u="none" strike="noStrike" cap="none">
                <a:solidFill>
                  <a:schemeClr val="lt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89106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5.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310904-DE8F-4B8E-99C6-5AFA03672FFA}" type="datetimeFigureOut">
              <a:rPr lang="en-US" smtClean="0"/>
              <a:t>9/12/2022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46328599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310904-DE8F-4B8E-99C6-5AFA03672FFA}" type="datetimeFigureOut">
              <a:rPr lang="en-US" smtClean="0"/>
              <a:t>9/12/2022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96631039"/>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310904-DE8F-4B8E-99C6-5AFA03672FFA}" type="datetimeFigureOut">
              <a:rPr lang="en-US" smtClean="0"/>
              <a:t>9/12/2022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469556444"/>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342900" y="914401"/>
            <a:ext cx="8381114"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310904-DE8F-4B8E-99C6-5AFA03672FFA}" type="datetimeFigureOut">
              <a:rPr lang="en-US" smtClean="0"/>
              <a:t>9/12/2022</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882146161"/>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p15:clr>
            <a:srgbClr val="F26B43"/>
          </p15:clr>
        </p15:guide>
        <p15:guide id="2" pos="2568">
          <p15:clr>
            <a:srgbClr val="F26B43"/>
          </p15:clr>
        </p15:guide>
        <p15:guide id="3" pos="288">
          <p15:clr>
            <a:srgbClr val="5ACBF0"/>
          </p15:clr>
        </p15:guide>
        <p15:guide id="4" pos="7392">
          <p15:clr>
            <a:srgbClr val="5ACBF0"/>
          </p15:clr>
        </p15:guide>
        <p15:guide id="5" orient="horz" pos="576">
          <p15:clr>
            <a:srgbClr val="5ACBF0"/>
          </p15:clr>
        </p15:guide>
        <p15:guide id="6" orient="horz" pos="3744">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900">
                <a:solidFill>
                  <a:schemeClr val="tx1">
                    <a:tint val="75000"/>
                  </a:schemeClr>
                </a:solidFill>
              </a:defRPr>
            </a:lvl1pPr>
          </a:lstStyle>
          <a:p>
            <a:fld id="{8F310904-DE8F-4B8E-99C6-5AFA03672FFA}" type="datetimeFigureOut">
              <a:rPr lang="en-US" smtClean="0"/>
              <a:t>9/12/2022</a:t>
            </a:fld>
            <a:endParaRPr lang="en-US" dirty="0"/>
          </a:p>
        </p:txBody>
      </p:sp>
      <p:sp>
        <p:nvSpPr>
          <p:cNvPr id="6" name="Slide Number Placehold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9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44125702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lvl1pPr algn="l" defTabSz="685983" rtl="0" eaLnBrk="1" latinLnBrk="0" hangingPunct="1">
        <a:lnSpc>
          <a:spcPct val="90000"/>
        </a:lnSpc>
        <a:spcBef>
          <a:spcPct val="0"/>
        </a:spcBef>
        <a:buNone/>
        <a:defRPr sz="2401" kern="1200">
          <a:solidFill>
            <a:schemeClr val="tx1"/>
          </a:solidFill>
          <a:latin typeface="+mj-lt"/>
          <a:ea typeface="+mj-ea"/>
          <a:cs typeface="+mj-cs"/>
        </a:defRPr>
      </a:lvl1pPr>
    </p:titleStyle>
    <p:bodyStyle>
      <a:lvl1pPr marL="205795" indent="-205795" algn="l" defTabSz="685983" rtl="0" eaLnBrk="1" latinLnBrk="0" hangingPunct="1">
        <a:lnSpc>
          <a:spcPct val="90000"/>
        </a:lnSpc>
        <a:spcBef>
          <a:spcPts val="1350"/>
        </a:spcBef>
        <a:buSzPct val="100000"/>
        <a:buFont typeface="Arial" pitchFamily="34" charset="0"/>
        <a:buChar char="▪"/>
        <a:defRPr sz="1800" kern="1200">
          <a:solidFill>
            <a:schemeClr val="tx1"/>
          </a:solidFill>
          <a:latin typeface="+mn-lt"/>
          <a:ea typeface="+mn-ea"/>
          <a:cs typeface="+mn-cs"/>
        </a:defRPr>
      </a:lvl1pPr>
      <a:lvl2pPr marL="432169" indent="-205795" algn="l" defTabSz="685983" rtl="0" eaLnBrk="1" latinLnBrk="0" hangingPunct="1">
        <a:lnSpc>
          <a:spcPct val="90000"/>
        </a:lnSpc>
        <a:spcBef>
          <a:spcPts val="450"/>
        </a:spcBef>
        <a:buSzPct val="100000"/>
        <a:buFont typeface="Consolas" pitchFamily="49" charset="0"/>
        <a:buChar char="–"/>
        <a:defRPr sz="1500" kern="1200">
          <a:solidFill>
            <a:schemeClr val="tx1"/>
          </a:solidFill>
          <a:latin typeface="+mn-lt"/>
          <a:ea typeface="+mn-ea"/>
          <a:cs typeface="+mn-cs"/>
        </a:defRPr>
      </a:lvl2pPr>
      <a:lvl3pPr marL="603665" indent="-171496" algn="l" defTabSz="685983" rtl="0" eaLnBrk="1" latinLnBrk="0" hangingPunct="1">
        <a:lnSpc>
          <a:spcPct val="90000"/>
        </a:lnSpc>
        <a:spcBef>
          <a:spcPts val="450"/>
        </a:spcBef>
        <a:buSzPct val="100000"/>
        <a:buFont typeface="Arial" pitchFamily="34" charset="0"/>
        <a:buChar char="▪"/>
        <a:defRPr sz="1350" kern="1200">
          <a:solidFill>
            <a:schemeClr val="tx1"/>
          </a:solidFill>
          <a:latin typeface="+mn-lt"/>
          <a:ea typeface="+mn-ea"/>
          <a:cs typeface="+mn-cs"/>
        </a:defRPr>
      </a:lvl3pPr>
      <a:lvl4pPr marL="775161"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4pPr>
      <a:lvl5pPr marL="946656" indent="-171496" algn="l" defTabSz="685983"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5pPr>
      <a:lvl6pPr marL="1118152"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6pPr>
      <a:lvl7pPr marL="1289648" indent="-171496" algn="l" defTabSz="685983"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7pPr>
      <a:lvl8pPr marL="1461144" indent="-171496" algn="l" defTabSz="685983" rtl="0" eaLnBrk="1" latinLnBrk="0" hangingPunct="1">
        <a:lnSpc>
          <a:spcPct val="90000"/>
        </a:lnSpc>
        <a:spcBef>
          <a:spcPts val="450"/>
        </a:spcBef>
        <a:buSzPct val="100000"/>
        <a:buFont typeface="Consolas" pitchFamily="49" charset="0"/>
        <a:buChar char="–"/>
        <a:defRPr sz="1200" kern="1200">
          <a:solidFill>
            <a:schemeClr val="tx1"/>
          </a:solidFill>
          <a:latin typeface="+mn-lt"/>
          <a:ea typeface="+mn-ea"/>
          <a:cs typeface="+mn-cs"/>
        </a:defRPr>
      </a:lvl8pPr>
      <a:lvl9pPr marL="1632639" indent="-171496" algn="l" defTabSz="685983" rtl="0" eaLnBrk="1" latinLnBrk="0" hangingPunct="1">
        <a:lnSpc>
          <a:spcPct val="90000"/>
        </a:lnSpc>
        <a:spcBef>
          <a:spcPts val="450"/>
        </a:spcBef>
        <a:buSzPct val="10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hyperlink" Target="https://www.facebook.com/TCHSShootingSting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hyperlink" Target="https://www.ffa.org/participate/cdes" TargetMode="External"/><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s://shopffa.org/cat/2/OFFICIAL-DRESS/"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ctrTitle"/>
          </p:nvPr>
        </p:nvSpPr>
        <p:spPr>
          <a:xfrm>
            <a:off x="0" y="117695"/>
            <a:ext cx="8908610" cy="662261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11500" dirty="0">
                <a:latin typeface="Amatic SC" panose="00000500000000000000" pitchFamily="2" charset="-79"/>
                <a:ea typeface="Amatic SC"/>
                <a:cs typeface="Amatic SC" panose="00000500000000000000" pitchFamily="2" charset="-79"/>
                <a:sym typeface="Amatic SC"/>
              </a:rPr>
              <a:t>Texas City FFA</a:t>
            </a:r>
            <a:br>
              <a:rPr lang="en-US" sz="11500" dirty="0">
                <a:latin typeface="Amatic SC" panose="00000500000000000000" pitchFamily="2" charset="-79"/>
                <a:ea typeface="Amatic SC"/>
                <a:cs typeface="Amatic SC" panose="00000500000000000000" pitchFamily="2" charset="-79"/>
                <a:sym typeface="Amatic SC"/>
              </a:rPr>
            </a:br>
            <a:r>
              <a:rPr lang="en-US" sz="11500" dirty="0">
                <a:latin typeface="Amatic SC" panose="00000500000000000000" pitchFamily="2" charset="-79"/>
                <a:ea typeface="Amatic SC"/>
                <a:cs typeface="Amatic SC" panose="00000500000000000000" pitchFamily="2" charset="-79"/>
                <a:sym typeface="Amatic SC"/>
              </a:rPr>
              <a:t>2022 - 2023</a:t>
            </a:r>
            <a:endParaRPr sz="13800" dirty="0">
              <a:latin typeface="Amatic SC" panose="00000500000000000000" pitchFamily="2" charset="-79"/>
              <a:ea typeface="Amatic SC"/>
              <a:cs typeface="Amatic SC" panose="00000500000000000000" pitchFamily="2" charset="-79"/>
              <a:sym typeface="Amatic S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ctrTitle"/>
          </p:nvPr>
        </p:nvSpPr>
        <p:spPr>
          <a:xfrm>
            <a:off x="145310" y="33924"/>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6600" b="1" dirty="0">
                <a:latin typeface="Amatic SC"/>
                <a:ea typeface="Amatic SC"/>
                <a:cs typeface="Amatic SC"/>
                <a:sym typeface="Amatic SC"/>
              </a:rPr>
              <a:t>LDEs </a:t>
            </a:r>
            <a:r>
              <a:rPr lang="en-US" sz="5400" b="1" dirty="0">
                <a:latin typeface="Amatic SC"/>
                <a:ea typeface="Amatic SC"/>
                <a:cs typeface="Amatic SC"/>
                <a:sym typeface="Amatic SC"/>
              </a:rPr>
              <a:t>(Leadership Development Events)</a:t>
            </a:r>
            <a:endParaRPr sz="6600" b="1" dirty="0">
              <a:latin typeface="Amatic SC"/>
              <a:ea typeface="Amatic SC"/>
              <a:cs typeface="Amatic SC"/>
              <a:sym typeface="Amatic SC"/>
            </a:endParaRPr>
          </a:p>
        </p:txBody>
      </p:sp>
      <p:graphicFrame>
        <p:nvGraphicFramePr>
          <p:cNvPr id="333" name="Google Shape;333;p51"/>
          <p:cNvGraphicFramePr/>
          <p:nvPr>
            <p:extLst>
              <p:ext uri="{D42A27DB-BD31-4B8C-83A1-F6EECF244321}">
                <p14:modId xmlns:p14="http://schemas.microsoft.com/office/powerpoint/2010/main" val="3056977595"/>
              </p:ext>
            </p:extLst>
          </p:nvPr>
        </p:nvGraphicFramePr>
        <p:xfrm>
          <a:off x="334977" y="1086416"/>
          <a:ext cx="8627954" cy="5473806"/>
        </p:xfrm>
        <a:graphic>
          <a:graphicData uri="http://schemas.openxmlformats.org/drawingml/2006/table">
            <a:tbl>
              <a:tblPr firstRow="1" bandRow="1">
                <a:noFill/>
                <a:tableStyleId>{79D92E09-8E20-46A1-9D8A-C9A849D7110A}</a:tableStyleId>
              </a:tblPr>
              <a:tblGrid>
                <a:gridCol w="4313977">
                  <a:extLst>
                    <a:ext uri="{9D8B030D-6E8A-4147-A177-3AD203B41FA5}">
                      <a16:colId xmlns:a16="http://schemas.microsoft.com/office/drawing/2014/main" val="20000"/>
                    </a:ext>
                  </a:extLst>
                </a:gridCol>
                <a:gridCol w="4313977">
                  <a:extLst>
                    <a:ext uri="{9D8B030D-6E8A-4147-A177-3AD203B41FA5}">
                      <a16:colId xmlns:a16="http://schemas.microsoft.com/office/drawing/2014/main" val="20001"/>
                    </a:ext>
                  </a:extLst>
                </a:gridCol>
              </a:tblGrid>
              <a:tr h="551802">
                <a:tc>
                  <a:txBody>
                    <a:bodyPr/>
                    <a:lstStyle/>
                    <a:p>
                      <a:pPr marL="0" marR="0" lvl="0" indent="0" algn="ctr" rtl="0">
                        <a:lnSpc>
                          <a:spcPct val="100000"/>
                        </a:lnSpc>
                        <a:spcBef>
                          <a:spcPts val="0"/>
                        </a:spcBef>
                        <a:spcAft>
                          <a:spcPts val="0"/>
                        </a:spcAft>
                        <a:buClr>
                          <a:srgbClr val="000000"/>
                        </a:buClr>
                        <a:buSzPts val="2400"/>
                        <a:buFont typeface="Arial"/>
                        <a:buNone/>
                      </a:pPr>
                      <a:r>
                        <a:rPr lang="en-US" sz="3600" dirty="0">
                          <a:solidFill>
                            <a:srgbClr val="002060"/>
                          </a:solidFill>
                          <a:latin typeface="Amatic SC"/>
                          <a:ea typeface="Amatic SC"/>
                          <a:cs typeface="Amatic SC"/>
                          <a:sym typeface="Amatic SC"/>
                        </a:rPr>
                        <a:t>Mrs. Ashcraft</a:t>
                      </a:r>
                      <a:endParaRPr sz="2000" u="none" strike="noStrike" cap="none" dirty="0">
                        <a:latin typeface="Amatic SC"/>
                        <a:ea typeface="Amatic SC"/>
                        <a:cs typeface="Amatic SC"/>
                        <a:sym typeface="Amatic SC"/>
                      </a:endParaRPr>
                    </a:p>
                  </a:txBody>
                  <a:tcPr marL="91450" marR="91450" marT="45725" marB="45725">
                    <a:solidFill>
                      <a:srgbClr val="FFFF6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3600" u="none" strike="noStrike" cap="none" dirty="0" err="1">
                          <a:solidFill>
                            <a:srgbClr val="002060"/>
                          </a:solidFill>
                          <a:latin typeface="Amatic SC"/>
                          <a:ea typeface="Amatic SC"/>
                          <a:cs typeface="Amatic SC"/>
                          <a:sym typeface="Amatic SC"/>
                        </a:rPr>
                        <a:t>M</a:t>
                      </a:r>
                      <a:r>
                        <a:rPr lang="en-US" sz="3600" dirty="0" err="1">
                          <a:solidFill>
                            <a:srgbClr val="002060"/>
                          </a:solidFill>
                          <a:latin typeface="Amatic SC"/>
                          <a:ea typeface="Amatic SC"/>
                          <a:cs typeface="Amatic SC"/>
                          <a:sym typeface="Amatic SC"/>
                        </a:rPr>
                        <a:t>s</a:t>
                      </a:r>
                      <a:r>
                        <a:rPr lang="en-US" sz="3600" dirty="0">
                          <a:solidFill>
                            <a:srgbClr val="002060"/>
                          </a:solidFill>
                          <a:latin typeface="Amatic SC"/>
                          <a:ea typeface="Amatic SC"/>
                          <a:cs typeface="Amatic SC"/>
                          <a:sym typeface="Amatic SC"/>
                        </a:rPr>
                        <a:t> Richards</a:t>
                      </a:r>
                      <a:endParaRPr sz="2000" u="none" strike="noStrike" cap="none" dirty="0">
                        <a:latin typeface="Amatic SC"/>
                        <a:ea typeface="Amatic SC"/>
                        <a:cs typeface="Amatic SC"/>
                        <a:sym typeface="Amatic SC"/>
                      </a:endParaRPr>
                    </a:p>
                  </a:txBody>
                  <a:tcPr marL="91450" marR="91450" marT="45725" marB="45725">
                    <a:solidFill>
                      <a:srgbClr val="FFFF66"/>
                    </a:solidFill>
                  </a:tcPr>
                </a:tc>
                <a:extLst>
                  <a:ext uri="{0D108BD9-81ED-4DB2-BD59-A6C34878D82A}">
                    <a16:rowId xmlns:a16="http://schemas.microsoft.com/office/drawing/2014/main" val="10000"/>
                  </a:ext>
                </a:extLst>
              </a:tr>
              <a:tr h="2758961">
                <a:tc>
                  <a:txBody>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Ag Issues</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Public Relations</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Ag Advocacy</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Greenhand Skills</a:t>
                      </a: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Senior Skills</a:t>
                      </a:r>
                      <a:endParaRPr sz="2800" dirty="0">
                        <a:solidFill>
                          <a:srgbClr val="002060"/>
                        </a:solidFill>
                        <a:latin typeface="Amatic SC"/>
                        <a:ea typeface="Amatic SC"/>
                        <a:cs typeface="Amatic SC"/>
                        <a:sym typeface="Amatic S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Ag Issues</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Senior Spanish Creed</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Senior Creed</a:t>
                      </a: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Senior  Job Interview</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GH/SR Chapter Conducting</a:t>
                      </a: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GH/SR Radio Broadcasting</a:t>
                      </a:r>
                      <a:endParaRPr sz="2800" dirty="0">
                        <a:solidFill>
                          <a:srgbClr val="002060"/>
                        </a:solidFill>
                        <a:latin typeface="Amatic SC"/>
                        <a:ea typeface="Amatic SC"/>
                        <a:cs typeface="Amatic SC"/>
                        <a:sym typeface="Amatic SC"/>
                      </a:endParaRPr>
                    </a:p>
                  </a:txBody>
                  <a:tcPr marL="91450" marR="91450" marT="45725" marB="45725"/>
                </a:tc>
                <a:extLst>
                  <a:ext uri="{0D108BD9-81ED-4DB2-BD59-A6C34878D82A}">
                    <a16:rowId xmlns:a16="http://schemas.microsoft.com/office/drawing/2014/main" val="10001"/>
                  </a:ext>
                </a:extLst>
              </a:tr>
              <a:tr h="551802">
                <a:tc gridSpan="2">
                  <a:txBody>
                    <a:bodyPr/>
                    <a:lstStyle/>
                    <a:p>
                      <a:pPr marL="0" marR="0" lvl="0" indent="0" algn="ctr" rtl="0">
                        <a:lnSpc>
                          <a:spcPct val="100000"/>
                        </a:lnSpc>
                        <a:spcBef>
                          <a:spcPts val="0"/>
                        </a:spcBef>
                        <a:spcAft>
                          <a:spcPts val="0"/>
                        </a:spcAft>
                        <a:buClr>
                          <a:srgbClr val="000000"/>
                        </a:buClr>
                        <a:buSzPts val="2400"/>
                        <a:buFont typeface="Arial"/>
                        <a:buNone/>
                      </a:pPr>
                      <a:r>
                        <a:rPr lang="en-US" sz="3600" b="1" u="none" strike="noStrike" cap="none" dirty="0" err="1">
                          <a:solidFill>
                            <a:srgbClr val="002060"/>
                          </a:solidFill>
                          <a:latin typeface="Amatic SC"/>
                          <a:ea typeface="Amatic SC"/>
                          <a:cs typeface="Amatic SC"/>
                          <a:sym typeface="Amatic SC"/>
                        </a:rPr>
                        <a:t>M</a:t>
                      </a:r>
                      <a:r>
                        <a:rPr lang="en-US" sz="3600" b="1" dirty="0" err="1">
                          <a:solidFill>
                            <a:srgbClr val="002060"/>
                          </a:solidFill>
                          <a:latin typeface="Amatic SC"/>
                          <a:ea typeface="Amatic SC"/>
                          <a:cs typeface="Amatic SC"/>
                          <a:sym typeface="Amatic SC"/>
                        </a:rPr>
                        <a:t>s</a:t>
                      </a:r>
                      <a:r>
                        <a:rPr lang="en-US" sz="3600" b="1" dirty="0">
                          <a:solidFill>
                            <a:srgbClr val="002060"/>
                          </a:solidFill>
                          <a:latin typeface="Amatic SC"/>
                          <a:ea typeface="Amatic SC"/>
                          <a:cs typeface="Amatic SC"/>
                          <a:sym typeface="Amatic SC"/>
                        </a:rPr>
                        <a:t> Griffis</a:t>
                      </a:r>
                      <a:endParaRPr sz="2000" u="none" strike="noStrike" cap="none" dirty="0">
                        <a:latin typeface="Amatic SC"/>
                        <a:ea typeface="Amatic SC"/>
                        <a:cs typeface="Amatic SC"/>
                        <a:sym typeface="Amatic SC"/>
                      </a:endParaRPr>
                    </a:p>
                  </a:txBody>
                  <a:tcPr marL="91450" marR="91450" marT="45725" marB="45725">
                    <a:solidFill>
                      <a:srgbClr val="FFFF66"/>
                    </a:solidFill>
                  </a:tcPr>
                </a:tc>
                <a:tc hMerge="1">
                  <a:txBody>
                    <a:bodyPr/>
                    <a:lstStyle/>
                    <a:p>
                      <a:pPr marL="0" marR="0" lvl="0" indent="0" algn="ctr" rtl="0">
                        <a:lnSpc>
                          <a:spcPct val="100000"/>
                        </a:lnSpc>
                        <a:spcBef>
                          <a:spcPts val="0"/>
                        </a:spcBef>
                        <a:spcAft>
                          <a:spcPts val="0"/>
                        </a:spcAft>
                        <a:buClr>
                          <a:srgbClr val="000000"/>
                        </a:buClr>
                        <a:buSzPts val="2400"/>
                        <a:buFont typeface="Arial"/>
                        <a:buNone/>
                      </a:pPr>
                      <a:endParaRPr sz="1400" u="none" strike="noStrike" cap="none" dirty="0">
                        <a:latin typeface="Amatic SC"/>
                        <a:ea typeface="Amatic SC"/>
                        <a:cs typeface="Amatic SC"/>
                        <a:sym typeface="Amatic SC"/>
                      </a:endParaRPr>
                    </a:p>
                  </a:txBody>
                  <a:tcPr marL="91450" marR="91450" marT="45725" marB="45725">
                    <a:solidFill>
                      <a:srgbClr val="FFFF66"/>
                    </a:solidFill>
                  </a:tcPr>
                </a:tc>
                <a:extLst>
                  <a:ext uri="{0D108BD9-81ED-4DB2-BD59-A6C34878D82A}">
                    <a16:rowId xmlns:a16="http://schemas.microsoft.com/office/drawing/2014/main" val="10002"/>
                  </a:ext>
                </a:extLst>
              </a:tr>
              <a:tr h="1434665">
                <a:tc>
                  <a:txBody>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Ag Issues</a:t>
                      </a: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Greenhand Quiz</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Greenhand Job Interview</a:t>
                      </a:r>
                      <a:endParaRPr sz="2800" dirty="0">
                        <a:solidFill>
                          <a:srgbClr val="002060"/>
                        </a:solidFill>
                        <a:latin typeface="Amatic SC"/>
                        <a:ea typeface="Amatic SC"/>
                        <a:cs typeface="Amatic SC"/>
                        <a:sym typeface="Amatic S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Senior Quiz</a:t>
                      </a:r>
                      <a:endParaRPr sz="28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Greenhand Creed</a:t>
                      </a:r>
                    </a:p>
                    <a:p>
                      <a:pPr marL="0" marR="0" lvl="0" indent="0" algn="ctr" rtl="0">
                        <a:lnSpc>
                          <a:spcPct val="100000"/>
                        </a:lnSpc>
                        <a:spcBef>
                          <a:spcPts val="0"/>
                        </a:spcBef>
                        <a:spcAft>
                          <a:spcPts val="0"/>
                        </a:spcAft>
                        <a:buClr>
                          <a:srgbClr val="000000"/>
                        </a:buClr>
                        <a:buSzPts val="2400"/>
                        <a:buFont typeface="Arial"/>
                        <a:buNone/>
                      </a:pPr>
                      <a:r>
                        <a:rPr lang="en-US" sz="2800" dirty="0">
                          <a:solidFill>
                            <a:srgbClr val="002060"/>
                          </a:solidFill>
                          <a:latin typeface="Amatic SC"/>
                          <a:ea typeface="Amatic SC"/>
                          <a:cs typeface="Amatic SC"/>
                          <a:sym typeface="Amatic SC"/>
                        </a:rPr>
                        <a:t>Greenhand Spanish Creed</a:t>
                      </a:r>
                      <a:endParaRPr sz="2800" dirty="0">
                        <a:solidFill>
                          <a:srgbClr val="002060"/>
                        </a:solidFill>
                        <a:latin typeface="Amatic SC"/>
                        <a:ea typeface="Amatic SC"/>
                        <a:cs typeface="Amatic SC"/>
                        <a:sym typeface="Amatic SC"/>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ctrTitle"/>
          </p:nvPr>
        </p:nvSpPr>
        <p:spPr>
          <a:xfrm>
            <a:off x="-28877" y="0"/>
            <a:ext cx="9172877" cy="880859"/>
          </a:xfrm>
          <a:prstGeom prst="rect">
            <a:avLst/>
          </a:prstGeom>
          <a:noFill/>
          <a:ln>
            <a:noFill/>
          </a:ln>
        </p:spPr>
        <p:txBody>
          <a:bodyPr spcFirstLastPara="1" wrap="square" lIns="91425" tIns="45700" rIns="91425" bIns="45700" anchor="ctr" anchorCtr="0">
            <a:noAutofit/>
          </a:bodyPr>
          <a:lstStyle/>
          <a:p>
            <a:pPr lvl="0"/>
            <a:r>
              <a:rPr lang="en-US" sz="5400" b="1" dirty="0">
                <a:latin typeface="Amatic SC"/>
                <a:ea typeface="Amatic SC"/>
                <a:cs typeface="Amatic SC"/>
                <a:sym typeface="Amatic SC"/>
              </a:rPr>
              <a:t>Texas City FFA Shooting Team</a:t>
            </a:r>
          </a:p>
        </p:txBody>
      </p:sp>
      <p:sp>
        <p:nvSpPr>
          <p:cNvPr id="6" name="Google Shape;208;p31">
            <a:extLst>
              <a:ext uri="{FF2B5EF4-FFF2-40B4-BE49-F238E27FC236}">
                <a16:creationId xmlns:a16="http://schemas.microsoft.com/office/drawing/2014/main" id="{4DCAC924-5DA6-487A-8427-18BD37F236F8}"/>
              </a:ext>
            </a:extLst>
          </p:cNvPr>
          <p:cNvSpPr txBox="1">
            <a:spLocks noGrp="1"/>
          </p:cNvSpPr>
          <p:nvPr>
            <p:ph type="body" idx="1"/>
          </p:nvPr>
        </p:nvSpPr>
        <p:spPr>
          <a:xfrm>
            <a:off x="-1" y="880858"/>
            <a:ext cx="4176943" cy="5791545"/>
          </a:xfrm>
          <a:prstGeom prst="rect">
            <a:avLst/>
          </a:prstGeom>
        </p:spPr>
        <p:txBody>
          <a:bodyPr spcFirstLastPara="1" lIns="91425" tIns="45700" rIns="91425" bIns="45700" anchor="ctr" anchorCtr="0">
            <a:normAutofit/>
          </a:bodyPr>
          <a:lstStyle/>
          <a:p>
            <a:pPr indent="-457200">
              <a:spcBef>
                <a:spcPts val="0"/>
              </a:spcBef>
              <a:spcAft>
                <a:spcPts val="0"/>
              </a:spcAft>
              <a:buClr>
                <a:srgbClr val="000000"/>
              </a:buClr>
              <a:buSzPts val="2240"/>
              <a:buBlip>
                <a:blip r:embed="rId3"/>
              </a:buBlip>
            </a:pPr>
            <a:r>
              <a:rPr lang="en-US" sz="3600" dirty="0">
                <a:solidFill>
                  <a:schemeClr val="lt1"/>
                </a:solidFill>
                <a:latin typeface="Amatic SC"/>
                <a:cs typeface="Amatic SC"/>
              </a:rPr>
              <a:t>Must complete the ducks unlimited ecological conservation &amp; management certification</a:t>
            </a:r>
          </a:p>
          <a:p>
            <a:pPr indent="-457200">
              <a:spcBef>
                <a:spcPts val="640"/>
              </a:spcBef>
              <a:spcAft>
                <a:spcPts val="0"/>
              </a:spcAft>
              <a:buClr>
                <a:srgbClr val="000000"/>
              </a:buClr>
              <a:buSzPts val="2240"/>
              <a:buBlip>
                <a:blip r:embed="rId3"/>
              </a:buBlip>
            </a:pPr>
            <a:r>
              <a:rPr lang="en-US" sz="3600" dirty="0">
                <a:solidFill>
                  <a:schemeClr val="lt1"/>
                </a:solidFill>
                <a:latin typeface="Amatic SC"/>
                <a:cs typeface="Amatic SC"/>
              </a:rPr>
              <a:t>Must have/obtain hunter’s education certification.</a:t>
            </a:r>
          </a:p>
          <a:p>
            <a:pPr indent="-457200">
              <a:spcBef>
                <a:spcPts val="640"/>
              </a:spcBef>
              <a:spcAft>
                <a:spcPts val="0"/>
              </a:spcAft>
              <a:buClr>
                <a:srgbClr val="000000"/>
              </a:buClr>
              <a:buSzPts val="2240"/>
              <a:buBlip>
                <a:blip r:embed="rId3"/>
              </a:buBlip>
            </a:pPr>
            <a:r>
              <a:rPr lang="en-US" sz="3600" dirty="0">
                <a:solidFill>
                  <a:schemeClr val="lt1"/>
                </a:solidFill>
                <a:latin typeface="Amatic SC"/>
                <a:cs typeface="Amatic SC"/>
              </a:rPr>
              <a:t>Must be enrolled in an ag class at least 1 semester.</a:t>
            </a:r>
          </a:p>
        </p:txBody>
      </p:sp>
      <p:sp>
        <p:nvSpPr>
          <p:cNvPr id="8" name="TextBox 7">
            <a:extLst>
              <a:ext uri="{FF2B5EF4-FFF2-40B4-BE49-F238E27FC236}">
                <a16:creationId xmlns:a16="http://schemas.microsoft.com/office/drawing/2014/main" id="{B68AB8FE-1BD8-412F-A247-E1EEC6E35C67}"/>
              </a:ext>
            </a:extLst>
          </p:cNvPr>
          <p:cNvSpPr txBox="1"/>
          <p:nvPr/>
        </p:nvSpPr>
        <p:spPr>
          <a:xfrm>
            <a:off x="4176943" y="1426434"/>
            <a:ext cx="4799524" cy="5309146"/>
          </a:xfrm>
          <a:prstGeom prst="rect">
            <a:avLst/>
          </a:prstGeom>
          <a:noFill/>
        </p:spPr>
        <p:txBody>
          <a:bodyPr wrap="square">
            <a:spAutoFit/>
          </a:bodyPr>
          <a:lstStyle/>
          <a:p>
            <a:pPr indent="-457200">
              <a:spcBef>
                <a:spcPts val="640"/>
              </a:spcBef>
              <a:spcAft>
                <a:spcPts val="0"/>
              </a:spcAft>
              <a:buClr>
                <a:srgbClr val="000000"/>
              </a:buClr>
              <a:buSzPts val="2240"/>
              <a:buBlip>
                <a:blip r:embed="rId3"/>
              </a:buBlip>
            </a:pPr>
            <a:r>
              <a:rPr lang="en-US" sz="3600" dirty="0">
                <a:solidFill>
                  <a:schemeClr val="lt1"/>
                </a:solidFill>
                <a:latin typeface="Amatic SC"/>
                <a:cs typeface="Amatic SC"/>
              </a:rPr>
              <a:t>Must be an FFA member and is expected to attend FFA meetings.</a:t>
            </a:r>
            <a:endParaRPr lang="en-US" sz="3600" dirty="0">
              <a:solidFill>
                <a:schemeClr val="lt1"/>
              </a:solidFill>
              <a:latin typeface="Amatic SC"/>
              <a:cs typeface="Amatic SC"/>
              <a:sym typeface="Garamond"/>
            </a:endParaRPr>
          </a:p>
          <a:p>
            <a:pPr indent="-457200">
              <a:spcBef>
                <a:spcPts val="640"/>
              </a:spcBef>
              <a:spcAft>
                <a:spcPts val="0"/>
              </a:spcAft>
              <a:buClr>
                <a:srgbClr val="000000"/>
              </a:buClr>
              <a:buSzPts val="2240"/>
              <a:buBlip>
                <a:blip r:embed="rId3"/>
              </a:buBlip>
            </a:pPr>
            <a:r>
              <a:rPr lang="en-US" sz="3600" dirty="0">
                <a:solidFill>
                  <a:schemeClr val="lt1"/>
                </a:solidFill>
                <a:latin typeface="Amatic SC"/>
                <a:cs typeface="Amatic SC"/>
                <a:sym typeface="Garamond"/>
              </a:rPr>
              <a:t>Students are responsible for soliciting sponsors to offset competition expenses.  </a:t>
            </a:r>
          </a:p>
          <a:p>
            <a:pPr indent="-457200">
              <a:spcBef>
                <a:spcPts val="640"/>
              </a:spcBef>
              <a:spcAft>
                <a:spcPts val="0"/>
              </a:spcAft>
              <a:buClr>
                <a:srgbClr val="000000"/>
              </a:buClr>
              <a:buSzPts val="2240"/>
              <a:buBlip>
                <a:blip r:embed="rId3"/>
              </a:buBlip>
            </a:pPr>
            <a:r>
              <a:rPr lang="en-US" sz="3600" dirty="0">
                <a:solidFill>
                  <a:schemeClr val="lt1"/>
                </a:solidFill>
                <a:latin typeface="Amatic SC"/>
                <a:cs typeface="Amatic SC"/>
                <a:sym typeface="Garamond"/>
              </a:rPr>
              <a:t>Students are responsible for practice costs.</a:t>
            </a:r>
          </a:p>
          <a:p>
            <a:pPr indent="-457200">
              <a:spcBef>
                <a:spcPts val="640"/>
              </a:spcBef>
              <a:spcAft>
                <a:spcPts val="0"/>
              </a:spcAft>
              <a:buClr>
                <a:srgbClr val="000000"/>
              </a:buClr>
              <a:buSzPts val="2240"/>
              <a:buBlip>
                <a:blip r:embed="rId3"/>
              </a:buBlip>
            </a:pPr>
            <a:r>
              <a:rPr lang="en-US" sz="3600" dirty="0">
                <a:solidFill>
                  <a:schemeClr val="lt1"/>
                </a:solidFill>
                <a:latin typeface="Amatic SC"/>
                <a:cs typeface="Amatic SC"/>
                <a:hlinkClick r:id="rId4">
                  <a:extLst>
                    <a:ext uri="{A12FA001-AC4F-418D-AE19-62706E023703}">
                      <ahyp:hlinkClr xmlns:ahyp="http://schemas.microsoft.com/office/drawing/2018/hyperlinkcolor" val="tx"/>
                    </a:ext>
                  </a:extLst>
                </a:hlinkClick>
              </a:rPr>
              <a:t>Https://www.Facebook.Com/tchsshootingstings/</a:t>
            </a:r>
            <a:r>
              <a:rPr lang="en-US" sz="3600" dirty="0">
                <a:solidFill>
                  <a:schemeClr val="lt1"/>
                </a:solidFill>
                <a:latin typeface="Amatic SC"/>
                <a:cs typeface="Amatic SC"/>
              </a:rPr>
              <a:t> </a:t>
            </a:r>
          </a:p>
        </p:txBody>
      </p:sp>
    </p:spTree>
    <p:extLst>
      <p:ext uri="{BB962C8B-B14F-4D97-AF65-F5344CB8AC3E}">
        <p14:creationId xmlns:p14="http://schemas.microsoft.com/office/powerpoint/2010/main" val="274869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ctrTitle"/>
          </p:nvPr>
        </p:nvSpPr>
        <p:spPr>
          <a:xfrm>
            <a:off x="26536" y="-32205"/>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Overview of Raising Animals</a:t>
            </a:r>
            <a:endParaRPr sz="6000" b="1" dirty="0">
              <a:latin typeface="Amatic SC"/>
              <a:ea typeface="Amatic SC"/>
              <a:cs typeface="Amatic SC"/>
              <a:sym typeface="Amatic SC"/>
            </a:endParaRPr>
          </a:p>
        </p:txBody>
      </p:sp>
      <p:sp>
        <p:nvSpPr>
          <p:cNvPr id="139" name="Google Shape;139;p23"/>
          <p:cNvSpPr txBox="1">
            <a:spLocks noGrp="1"/>
          </p:cNvSpPr>
          <p:nvPr>
            <p:ph type="body" idx="1"/>
          </p:nvPr>
        </p:nvSpPr>
        <p:spPr>
          <a:xfrm>
            <a:off x="26537" y="733331"/>
            <a:ext cx="8096062" cy="5056601"/>
          </a:xfrm>
          <a:prstGeom prst="rect">
            <a:avLst/>
          </a:prstGeom>
          <a:noFill/>
          <a:ln>
            <a:noFill/>
          </a:ln>
        </p:spPr>
        <p:txBody>
          <a:bodyPr spcFirstLastPara="1" wrap="square" lIns="91425" tIns="45700" rIns="91425" bIns="45700" anchor="t" anchorCtr="0">
            <a:noAutofit/>
          </a:bodyPr>
          <a:lstStyle/>
          <a:p>
            <a:pPr marL="127393" lvl="0" indent="-127393" algn="l" rtl="0">
              <a:lnSpc>
                <a:spcPct val="90000"/>
              </a:lnSpc>
              <a:spcBef>
                <a:spcPts val="0"/>
              </a:spcBef>
              <a:spcAft>
                <a:spcPts val="0"/>
              </a:spcAft>
              <a:buClr>
                <a:schemeClr val="lt1"/>
              </a:buClr>
              <a:buSzPts val="2800"/>
              <a:buFont typeface="Amatic SC"/>
              <a:buChar char="•"/>
            </a:pPr>
            <a:r>
              <a:rPr lang="en-US" sz="4400" dirty="0">
                <a:latin typeface="Amatic SC"/>
                <a:ea typeface="Amatic SC"/>
                <a:cs typeface="Amatic SC"/>
                <a:sym typeface="Amatic SC"/>
              </a:rPr>
              <a:t>Barn available to house all animals besides Rabbits</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Cost of each animal species varies</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Supervisor for each species</a:t>
            </a: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Limited stalling</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endParaRPr sz="4000" dirty="0">
              <a:latin typeface="Amatic SC"/>
              <a:ea typeface="Amatic SC"/>
              <a:cs typeface="Amatic SC"/>
              <a:sym typeface="Amatic SC"/>
            </a:endParaRPr>
          </a:p>
        </p:txBody>
      </p:sp>
      <p:graphicFrame>
        <p:nvGraphicFramePr>
          <p:cNvPr id="140" name="Google Shape;140;p23"/>
          <p:cNvGraphicFramePr/>
          <p:nvPr>
            <p:extLst>
              <p:ext uri="{D42A27DB-BD31-4B8C-83A1-F6EECF244321}">
                <p14:modId xmlns:p14="http://schemas.microsoft.com/office/powerpoint/2010/main" val="2181880861"/>
              </p:ext>
            </p:extLst>
          </p:nvPr>
        </p:nvGraphicFramePr>
        <p:xfrm>
          <a:off x="153908" y="4517678"/>
          <a:ext cx="8664792" cy="1955550"/>
        </p:xfrm>
        <a:graphic>
          <a:graphicData uri="http://schemas.openxmlformats.org/drawingml/2006/table">
            <a:tbl>
              <a:tblPr firstRow="1" bandRow="1">
                <a:noFill/>
                <a:tableStyleId>{79D92E09-8E20-46A1-9D8A-C9A849D7110A}</a:tableStyleId>
              </a:tblPr>
              <a:tblGrid>
                <a:gridCol w="2888264">
                  <a:extLst>
                    <a:ext uri="{9D8B030D-6E8A-4147-A177-3AD203B41FA5}">
                      <a16:colId xmlns:a16="http://schemas.microsoft.com/office/drawing/2014/main" val="20000"/>
                    </a:ext>
                  </a:extLst>
                </a:gridCol>
                <a:gridCol w="2888264">
                  <a:extLst>
                    <a:ext uri="{9D8B030D-6E8A-4147-A177-3AD203B41FA5}">
                      <a16:colId xmlns:a16="http://schemas.microsoft.com/office/drawing/2014/main" val="20001"/>
                    </a:ext>
                  </a:extLst>
                </a:gridCol>
                <a:gridCol w="2888264">
                  <a:extLst>
                    <a:ext uri="{9D8B030D-6E8A-4147-A177-3AD203B41FA5}">
                      <a16:colId xmlns:a16="http://schemas.microsoft.com/office/drawing/2014/main" val="20002"/>
                    </a:ext>
                  </a:extLst>
                </a:gridCol>
              </a:tblGrid>
              <a:tr h="977775">
                <a:tc>
                  <a:txBody>
                    <a:bodyPr/>
                    <a:lstStyle/>
                    <a:p>
                      <a:pPr marL="0" marR="0" lvl="0" indent="0" algn="ctr" rtl="0">
                        <a:lnSpc>
                          <a:spcPct val="100000"/>
                        </a:lnSpc>
                        <a:spcBef>
                          <a:spcPts val="0"/>
                        </a:spcBef>
                        <a:spcAft>
                          <a:spcPts val="0"/>
                        </a:spcAft>
                        <a:buClr>
                          <a:srgbClr val="000000"/>
                        </a:buClr>
                        <a:buSzPts val="2400"/>
                        <a:buFont typeface="Arial"/>
                        <a:buNone/>
                      </a:pPr>
                      <a:r>
                        <a:rPr lang="en-US" sz="4400" b="0" dirty="0">
                          <a:solidFill>
                            <a:srgbClr val="002060"/>
                          </a:solidFill>
                          <a:latin typeface="Amatic SC"/>
                          <a:ea typeface="Amatic SC"/>
                          <a:cs typeface="Amatic SC"/>
                          <a:sym typeface="Amatic SC"/>
                        </a:rPr>
                        <a:t>Swine &amp; Rabbits</a:t>
                      </a:r>
                      <a:endParaRPr sz="4400" b="0" u="none" strike="noStrike" cap="none" dirty="0">
                        <a:solidFill>
                          <a:srgbClr val="002060"/>
                        </a:solidFill>
                        <a:latin typeface="Amatic SC"/>
                        <a:ea typeface="Amatic SC"/>
                        <a:cs typeface="Amatic SC"/>
                        <a:sym typeface="Amatic SC"/>
                      </a:endParaRPr>
                    </a:p>
                  </a:txBody>
                  <a:tcPr marL="91450" marR="91450" marT="45725" marB="45725">
                    <a:solidFill>
                      <a:srgbClr val="FFFF6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4400" b="0" u="none" strike="noStrike" cap="none" dirty="0">
                          <a:solidFill>
                            <a:srgbClr val="002060"/>
                          </a:solidFill>
                          <a:latin typeface="Amatic SC"/>
                          <a:ea typeface="Amatic SC"/>
                          <a:cs typeface="Amatic SC"/>
                          <a:sym typeface="Amatic SC"/>
                        </a:rPr>
                        <a:t>Lambs &amp; Goats</a:t>
                      </a:r>
                      <a:endParaRPr sz="2800" b="0" u="none" strike="noStrike" cap="none" dirty="0">
                        <a:latin typeface="Amatic SC"/>
                        <a:ea typeface="Amatic SC"/>
                        <a:cs typeface="Amatic SC"/>
                        <a:sym typeface="Amatic SC"/>
                      </a:endParaRPr>
                    </a:p>
                  </a:txBody>
                  <a:tcPr marL="91450" marR="91450" marT="45725" marB="45725">
                    <a:solidFill>
                      <a:srgbClr val="FFFF6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4400" b="0" u="none" strike="noStrike" cap="none" dirty="0">
                          <a:solidFill>
                            <a:srgbClr val="002060"/>
                          </a:solidFill>
                          <a:latin typeface="Amatic SC"/>
                          <a:ea typeface="Amatic SC"/>
                          <a:cs typeface="Amatic SC"/>
                          <a:sym typeface="Amatic SC"/>
                        </a:rPr>
                        <a:t>Cattle &amp; Poultry</a:t>
                      </a:r>
                      <a:endParaRPr sz="2800" b="0" u="none" strike="noStrike" cap="none" dirty="0">
                        <a:latin typeface="Amatic SC"/>
                        <a:ea typeface="Amatic SC"/>
                        <a:cs typeface="Amatic SC"/>
                        <a:sym typeface="Amatic SC"/>
                      </a:endParaRPr>
                    </a:p>
                  </a:txBody>
                  <a:tcPr marL="91450" marR="91450" marT="45725" marB="45725">
                    <a:solidFill>
                      <a:srgbClr val="FFFF66"/>
                    </a:solidFill>
                  </a:tcPr>
                </a:tc>
                <a:extLst>
                  <a:ext uri="{0D108BD9-81ED-4DB2-BD59-A6C34878D82A}">
                    <a16:rowId xmlns:a16="http://schemas.microsoft.com/office/drawing/2014/main" val="10000"/>
                  </a:ext>
                </a:extLst>
              </a:tr>
              <a:tr h="977775">
                <a:tc>
                  <a:txBody>
                    <a:bodyPr/>
                    <a:lstStyle/>
                    <a:p>
                      <a:pPr marL="0" marR="0" lvl="0" indent="0" algn="ctr" rtl="0">
                        <a:lnSpc>
                          <a:spcPct val="100000"/>
                        </a:lnSpc>
                        <a:spcBef>
                          <a:spcPts val="0"/>
                        </a:spcBef>
                        <a:spcAft>
                          <a:spcPts val="0"/>
                        </a:spcAft>
                        <a:buClr>
                          <a:srgbClr val="000000"/>
                        </a:buClr>
                        <a:buSzPts val="2400"/>
                        <a:buFont typeface="Arial"/>
                        <a:buNone/>
                      </a:pPr>
                      <a:r>
                        <a:rPr lang="en-US" sz="4800" b="1" u="none" strike="noStrike" cap="none" dirty="0">
                          <a:solidFill>
                            <a:srgbClr val="002060"/>
                          </a:solidFill>
                          <a:latin typeface="Amatic SC"/>
                          <a:ea typeface="Amatic SC"/>
                          <a:cs typeface="Amatic SC"/>
                          <a:sym typeface="Amatic SC"/>
                        </a:rPr>
                        <a:t>M</a:t>
                      </a:r>
                      <a:r>
                        <a:rPr lang="en-US" sz="4800" b="1" dirty="0">
                          <a:solidFill>
                            <a:srgbClr val="002060"/>
                          </a:solidFill>
                          <a:latin typeface="Amatic SC"/>
                          <a:ea typeface="Amatic SC"/>
                          <a:cs typeface="Amatic SC"/>
                          <a:sym typeface="Amatic SC"/>
                        </a:rPr>
                        <a:t>s. Griffis</a:t>
                      </a:r>
                      <a:endParaRPr sz="4800" b="1" u="none" strike="noStrike" cap="none" dirty="0">
                        <a:solidFill>
                          <a:srgbClr val="002060"/>
                        </a:solidFill>
                        <a:latin typeface="Amatic SC"/>
                        <a:ea typeface="Amatic SC"/>
                        <a:cs typeface="Amatic SC"/>
                        <a:sym typeface="Amatic S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4800" b="1" u="none" strike="noStrike" cap="none" dirty="0">
                          <a:solidFill>
                            <a:srgbClr val="002060"/>
                          </a:solidFill>
                          <a:latin typeface="Amatic SC"/>
                          <a:ea typeface="Amatic SC"/>
                          <a:cs typeface="Amatic SC"/>
                          <a:sym typeface="Amatic SC"/>
                        </a:rPr>
                        <a:t>M</a:t>
                      </a:r>
                      <a:r>
                        <a:rPr lang="en-US" sz="4800" b="1" dirty="0">
                          <a:solidFill>
                            <a:srgbClr val="002060"/>
                          </a:solidFill>
                          <a:latin typeface="Amatic SC"/>
                          <a:ea typeface="Amatic SC"/>
                          <a:cs typeface="Amatic SC"/>
                          <a:sym typeface="Amatic SC"/>
                        </a:rPr>
                        <a:t>s. Richards</a:t>
                      </a:r>
                      <a:endParaRPr sz="3200" b="1" u="none" strike="noStrike" cap="none" dirty="0">
                        <a:solidFill>
                          <a:srgbClr val="002060"/>
                        </a:solidFill>
                        <a:latin typeface="Amatic SC"/>
                        <a:ea typeface="Amatic SC"/>
                        <a:cs typeface="Amatic SC"/>
                        <a:sym typeface="Amatic S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4800" b="1" u="none" strike="noStrike" cap="none" dirty="0">
                          <a:solidFill>
                            <a:srgbClr val="002060"/>
                          </a:solidFill>
                          <a:latin typeface="Amatic SC"/>
                          <a:ea typeface="Amatic SC"/>
                          <a:cs typeface="Amatic SC"/>
                          <a:sym typeface="Amatic SC"/>
                        </a:rPr>
                        <a:t>M</a:t>
                      </a:r>
                      <a:r>
                        <a:rPr lang="en-US" sz="4800" b="1" dirty="0">
                          <a:solidFill>
                            <a:srgbClr val="002060"/>
                          </a:solidFill>
                          <a:latin typeface="Amatic SC"/>
                          <a:ea typeface="Amatic SC"/>
                          <a:cs typeface="Amatic SC"/>
                          <a:sym typeface="Amatic SC"/>
                        </a:rPr>
                        <a:t>rs. Ashcraft</a:t>
                      </a:r>
                      <a:endParaRPr sz="4800" b="1" u="none" strike="noStrike" cap="none" dirty="0">
                        <a:solidFill>
                          <a:srgbClr val="002060"/>
                        </a:solidFill>
                        <a:latin typeface="Amatic SC"/>
                        <a:ea typeface="Amatic SC"/>
                        <a:cs typeface="Amatic SC"/>
                        <a:sym typeface="Amatic SC"/>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ctrTitle"/>
          </p:nvPr>
        </p:nvSpPr>
        <p:spPr>
          <a:xfrm>
            <a:off x="-99134" y="262550"/>
            <a:ext cx="9172877" cy="880859"/>
          </a:xfrm>
          <a:prstGeom prst="rect">
            <a:avLst/>
          </a:prstGeom>
          <a:noFill/>
          <a:ln>
            <a:noFill/>
          </a:ln>
        </p:spPr>
        <p:txBody>
          <a:bodyPr spcFirstLastPara="1" wrap="square" lIns="91425" tIns="45700" rIns="91425" bIns="45700" anchor="ctr" anchorCtr="0">
            <a:noAutofit/>
          </a:bodyPr>
          <a:lstStyle/>
          <a:p>
            <a:pPr lvl="0"/>
            <a:r>
              <a:rPr lang="en-US" sz="5400" b="1" dirty="0">
                <a:latin typeface="Amatic SC"/>
                <a:ea typeface="Amatic SC"/>
                <a:cs typeface="Amatic SC"/>
                <a:sym typeface="Amatic SC"/>
              </a:rPr>
              <a:t>What Type of Animal Can be exhibited???</a:t>
            </a:r>
          </a:p>
        </p:txBody>
      </p:sp>
      <p:sp>
        <p:nvSpPr>
          <p:cNvPr id="139" name="Google Shape;139;p23"/>
          <p:cNvSpPr txBox="1">
            <a:spLocks noGrp="1"/>
          </p:cNvSpPr>
          <p:nvPr>
            <p:ph type="body" idx="1"/>
          </p:nvPr>
        </p:nvSpPr>
        <p:spPr>
          <a:xfrm>
            <a:off x="235844" y="1415940"/>
            <a:ext cx="8837899" cy="4026119"/>
          </a:xfrm>
          <a:prstGeom prst="rect">
            <a:avLst/>
          </a:prstGeom>
          <a:noFill/>
          <a:ln>
            <a:noFill/>
          </a:ln>
        </p:spPr>
        <p:txBody>
          <a:bodyPr spcFirstLastPara="1" wrap="square" lIns="91425" tIns="45700" rIns="91425" bIns="45700" numCol="2" anchor="t" anchorCtr="0">
            <a:noAutofit/>
          </a:bodyPr>
          <a:lstStyle/>
          <a:p>
            <a:pPr marL="127393" lvl="0" indent="-127393">
              <a:spcBef>
                <a:spcPts val="0"/>
              </a:spcBef>
              <a:buSzPts val="2800"/>
              <a:buFont typeface="Amatic SC"/>
              <a:buChar char="•"/>
            </a:pPr>
            <a:r>
              <a:rPr lang="en-US" sz="4400" dirty="0">
                <a:latin typeface="Amatic SC"/>
                <a:ea typeface="Amatic SC"/>
                <a:cs typeface="Amatic SC"/>
                <a:sym typeface="Amatic SC"/>
              </a:rPr>
              <a:t>Market Steer</a:t>
            </a:r>
          </a:p>
          <a:p>
            <a:pPr marL="127393" lvl="0" indent="-127393">
              <a:spcBef>
                <a:spcPts val="0"/>
              </a:spcBef>
              <a:buSzPts val="2800"/>
              <a:buFont typeface="Amatic SC"/>
              <a:buChar char="•"/>
            </a:pPr>
            <a:r>
              <a:rPr lang="en-US" sz="4400" dirty="0">
                <a:latin typeface="Amatic SC"/>
                <a:ea typeface="Amatic SC"/>
                <a:cs typeface="Amatic SC"/>
                <a:sym typeface="Amatic SC"/>
              </a:rPr>
              <a:t>Breeding Heifer</a:t>
            </a:r>
          </a:p>
          <a:p>
            <a:pPr marL="127393" lvl="0" indent="-127393">
              <a:spcBef>
                <a:spcPts val="0"/>
              </a:spcBef>
              <a:buSzPts val="2800"/>
              <a:buFont typeface="Amatic SC"/>
              <a:buChar char="•"/>
            </a:pPr>
            <a:r>
              <a:rPr lang="en-US" sz="4400" dirty="0">
                <a:latin typeface="Amatic SC"/>
                <a:ea typeface="Amatic SC"/>
                <a:cs typeface="Amatic SC"/>
                <a:sym typeface="Amatic SC"/>
              </a:rPr>
              <a:t>Commercial Heifer</a:t>
            </a:r>
          </a:p>
          <a:p>
            <a:pPr marL="127393" lvl="0" indent="-127393">
              <a:spcBef>
                <a:spcPts val="0"/>
              </a:spcBef>
              <a:buSzPts val="2800"/>
              <a:buFont typeface="Amatic SC"/>
              <a:buChar char="•"/>
            </a:pPr>
            <a:r>
              <a:rPr lang="en-US" sz="4400" dirty="0">
                <a:latin typeface="Amatic SC"/>
                <a:ea typeface="Amatic SC"/>
                <a:cs typeface="Amatic SC"/>
                <a:sym typeface="Amatic SC"/>
              </a:rPr>
              <a:t>Pen of 3 Commercial Heifers</a:t>
            </a:r>
          </a:p>
          <a:p>
            <a:pPr marL="127393" lvl="0" indent="-127393">
              <a:spcBef>
                <a:spcPts val="0"/>
              </a:spcBef>
              <a:buSzPts val="2800"/>
              <a:buFont typeface="Amatic SC"/>
              <a:buChar char="•"/>
            </a:pPr>
            <a:r>
              <a:rPr lang="en-US" sz="4400" dirty="0">
                <a:latin typeface="Amatic SC"/>
                <a:ea typeface="Amatic SC"/>
                <a:cs typeface="Amatic SC"/>
                <a:sym typeface="Amatic SC"/>
              </a:rPr>
              <a:t>Market Swine</a:t>
            </a:r>
          </a:p>
          <a:p>
            <a:pPr marL="127393" lvl="0" indent="-127393">
              <a:spcBef>
                <a:spcPts val="0"/>
              </a:spcBef>
              <a:buSzPts val="2800"/>
              <a:buFont typeface="Amatic SC"/>
              <a:buChar char="•"/>
            </a:pPr>
            <a:r>
              <a:rPr lang="en-US" sz="4400" dirty="0">
                <a:latin typeface="Amatic SC"/>
                <a:ea typeface="Amatic SC"/>
                <a:cs typeface="Amatic SC"/>
                <a:sym typeface="Amatic SC"/>
              </a:rPr>
              <a:t>Market Lamb</a:t>
            </a:r>
          </a:p>
          <a:p>
            <a:pPr marL="127393" lvl="0" indent="-127393">
              <a:spcBef>
                <a:spcPts val="0"/>
              </a:spcBef>
              <a:buSzPts val="2800"/>
              <a:buFont typeface="Amatic SC"/>
              <a:buChar char="•"/>
            </a:pPr>
            <a:r>
              <a:rPr lang="en-US" sz="4400" dirty="0">
                <a:latin typeface="Amatic SC"/>
                <a:ea typeface="Amatic SC"/>
                <a:cs typeface="Amatic SC"/>
                <a:sym typeface="Amatic SC"/>
              </a:rPr>
              <a:t>Market Goat</a:t>
            </a:r>
          </a:p>
          <a:p>
            <a:pPr marL="127393" lvl="0" indent="-127393">
              <a:spcBef>
                <a:spcPts val="0"/>
              </a:spcBef>
              <a:buSzPts val="2800"/>
              <a:buFont typeface="Amatic SC"/>
              <a:buChar char="•"/>
            </a:pPr>
            <a:r>
              <a:rPr lang="en-US" sz="4400" dirty="0">
                <a:latin typeface="Amatic SC"/>
                <a:ea typeface="Amatic SC"/>
                <a:cs typeface="Amatic SC"/>
                <a:sym typeface="Amatic SC"/>
              </a:rPr>
              <a:t>Market Broilers and Turkeys</a:t>
            </a:r>
          </a:p>
          <a:p>
            <a:pPr marL="127393" lvl="0" indent="-127393">
              <a:spcBef>
                <a:spcPts val="0"/>
              </a:spcBef>
              <a:buSzPts val="2800"/>
              <a:buFont typeface="Amatic SC"/>
              <a:buChar char="•"/>
            </a:pPr>
            <a:r>
              <a:rPr lang="en-US" sz="4400" dirty="0">
                <a:latin typeface="Amatic SC"/>
                <a:ea typeface="Amatic SC"/>
                <a:cs typeface="Amatic SC"/>
                <a:sym typeface="Amatic SC"/>
              </a:rPr>
              <a:t>Single or Pen of 3 Rabbits</a:t>
            </a:r>
          </a:p>
          <a:p>
            <a:pPr marL="127394" lvl="0" indent="0" algn="l" rtl="0">
              <a:lnSpc>
                <a:spcPct val="90000"/>
              </a:lnSpc>
              <a:spcBef>
                <a:spcPts val="563"/>
              </a:spcBef>
              <a:spcAft>
                <a:spcPts val="0"/>
              </a:spcAft>
              <a:buClr>
                <a:schemeClr val="lt1"/>
              </a:buClr>
              <a:buSzPts val="3400"/>
              <a:buNone/>
            </a:pPr>
            <a:endParaRPr sz="4800" dirty="0">
              <a:latin typeface="Amatic SC"/>
              <a:ea typeface="Amatic SC"/>
              <a:cs typeface="Amatic SC"/>
              <a:sym typeface="Amatic SC"/>
            </a:endParaRPr>
          </a:p>
        </p:txBody>
      </p:sp>
    </p:spTree>
    <p:extLst>
      <p:ext uri="{BB962C8B-B14F-4D97-AF65-F5344CB8AC3E}">
        <p14:creationId xmlns:p14="http://schemas.microsoft.com/office/powerpoint/2010/main" val="79382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ctrTitle"/>
          </p:nvPr>
        </p:nvSpPr>
        <p:spPr>
          <a:xfrm>
            <a:off x="-14439"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Animal Requirements</a:t>
            </a:r>
            <a:endParaRPr sz="6000" b="1" dirty="0">
              <a:latin typeface="Amatic SC"/>
              <a:ea typeface="Amatic SC"/>
              <a:cs typeface="Amatic SC"/>
              <a:sym typeface="Amatic SC"/>
            </a:endParaRPr>
          </a:p>
        </p:txBody>
      </p:sp>
      <p:sp>
        <p:nvSpPr>
          <p:cNvPr id="146" name="Google Shape;146;p24"/>
          <p:cNvSpPr txBox="1">
            <a:spLocks noGrp="1"/>
          </p:cNvSpPr>
          <p:nvPr>
            <p:ph type="body" idx="1"/>
          </p:nvPr>
        </p:nvSpPr>
        <p:spPr>
          <a:xfrm>
            <a:off x="0" y="751438"/>
            <a:ext cx="8620217" cy="5480686"/>
          </a:xfrm>
          <a:prstGeom prst="rect">
            <a:avLst/>
          </a:prstGeom>
          <a:noFill/>
          <a:ln>
            <a:noFill/>
          </a:ln>
        </p:spPr>
        <p:txBody>
          <a:bodyPr spcFirstLastPara="1" wrap="square" lIns="91425" tIns="45700" rIns="91425" bIns="45700" anchor="t" anchorCtr="0">
            <a:noAutofit/>
          </a:bodyPr>
          <a:lstStyle/>
          <a:p>
            <a:pPr marL="127394" lvl="0" indent="-127394" algn="l" rtl="0">
              <a:lnSpc>
                <a:spcPct val="90000"/>
              </a:lnSpc>
              <a:spcBef>
                <a:spcPts val="0"/>
              </a:spcBef>
              <a:spcAft>
                <a:spcPts val="0"/>
              </a:spcAft>
              <a:buClr>
                <a:schemeClr val="lt1"/>
              </a:buClr>
              <a:buSzPts val="2800"/>
              <a:buFont typeface="Amatic SC"/>
              <a:buChar char="•"/>
            </a:pPr>
            <a:r>
              <a:rPr lang="en-US" sz="4400" dirty="0">
                <a:latin typeface="Amatic SC"/>
                <a:ea typeface="Amatic SC"/>
                <a:cs typeface="Amatic SC"/>
                <a:sym typeface="Amatic SC"/>
              </a:rPr>
              <a:t>If stalled in the barn, must have a signed barn contract turned in and stall fee(s) paid</a:t>
            </a:r>
          </a:p>
          <a:p>
            <a:pPr marL="584594" lvl="1" indent="-127394">
              <a:spcBef>
                <a:spcPts val="0"/>
              </a:spcBef>
              <a:buSzPts val="2800"/>
              <a:buFont typeface="Amatic SC"/>
              <a:buChar char="•"/>
            </a:pPr>
            <a:r>
              <a:rPr lang="en-US" sz="4400" dirty="0">
                <a:latin typeface="Amatic SC"/>
                <a:ea typeface="Amatic SC"/>
                <a:cs typeface="Amatic SC"/>
                <a:sym typeface="Amatic SC"/>
              </a:rPr>
              <a:t>Can be paid through </a:t>
            </a:r>
            <a:r>
              <a:rPr lang="en-US" sz="4400" dirty="0" err="1">
                <a:latin typeface="Amatic SC"/>
                <a:ea typeface="Amatic SC"/>
                <a:cs typeface="Amatic SC"/>
                <a:sym typeface="Amatic SC"/>
              </a:rPr>
              <a:t>RevTrak</a:t>
            </a:r>
            <a:endParaRPr lang="en-US" sz="4400" dirty="0">
              <a:latin typeface="Amatic SC"/>
              <a:ea typeface="Amatic SC"/>
              <a:cs typeface="Amatic SC"/>
              <a:sym typeface="Amatic SC"/>
            </a:endParaRPr>
          </a:p>
          <a:p>
            <a:pPr marL="127394" lvl="0" indent="-127394" algn="l" rtl="0">
              <a:lnSpc>
                <a:spcPct val="90000"/>
              </a:lnSpc>
              <a:spcBef>
                <a:spcPts val="0"/>
              </a:spcBef>
              <a:spcAft>
                <a:spcPts val="0"/>
              </a:spcAft>
              <a:buClr>
                <a:schemeClr val="lt1"/>
              </a:buClr>
              <a:buSzPts val="2800"/>
              <a:buFont typeface="Amatic SC"/>
              <a:buChar char="•"/>
            </a:pPr>
            <a:r>
              <a:rPr lang="en-US" sz="4400" dirty="0">
                <a:latin typeface="Amatic SC"/>
                <a:ea typeface="Amatic SC"/>
                <a:cs typeface="Amatic SC"/>
                <a:sym typeface="Amatic SC"/>
              </a:rPr>
              <a:t>Attend Chapter Meetings </a:t>
            </a:r>
            <a:endParaRPr sz="5400" dirty="0">
              <a:latin typeface="Amatic SC"/>
              <a:ea typeface="Amatic SC"/>
              <a:cs typeface="Amatic SC"/>
              <a:sym typeface="Amatic SC"/>
            </a:endParaRPr>
          </a:p>
          <a:p>
            <a:pPr marL="584593" lvl="1" indent="-127393">
              <a:spcBef>
                <a:spcPts val="563"/>
              </a:spcBef>
              <a:buSzPts val="2800"/>
              <a:buFont typeface="Amatic SC"/>
              <a:buChar char="•"/>
            </a:pPr>
            <a:r>
              <a:rPr lang="en-US" sz="4400" dirty="0">
                <a:latin typeface="Amatic SC"/>
                <a:ea typeface="Amatic SC"/>
                <a:cs typeface="Amatic SC"/>
                <a:sym typeface="Amatic SC"/>
              </a:rPr>
              <a:t>First FFA Meeting October 3rd</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Must pass ALL classes to participate </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Barn Workdays Mandatory</a:t>
            </a:r>
            <a:endParaRPr sz="5400" dirty="0">
              <a:latin typeface="Amatic SC"/>
              <a:ea typeface="Amatic SC"/>
              <a:cs typeface="Amatic SC"/>
              <a:sym typeface="Amatic SC"/>
            </a:endParaRPr>
          </a:p>
        </p:txBody>
      </p:sp>
    </p:spTree>
    <p:extLst>
      <p:ext uri="{BB962C8B-B14F-4D97-AF65-F5344CB8AC3E}">
        <p14:creationId xmlns:p14="http://schemas.microsoft.com/office/powerpoint/2010/main" val="378516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ctrTitle"/>
          </p:nvPr>
        </p:nvSpPr>
        <p:spPr>
          <a:xfrm>
            <a:off x="2" y="710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Calf Scramble</a:t>
            </a:r>
            <a:endParaRPr sz="6000" b="1" dirty="0">
              <a:latin typeface="Amatic SC"/>
              <a:ea typeface="Amatic SC"/>
              <a:cs typeface="Amatic SC"/>
              <a:sym typeface="Amatic SC"/>
            </a:endParaRPr>
          </a:p>
        </p:txBody>
      </p:sp>
      <p:sp>
        <p:nvSpPr>
          <p:cNvPr id="158" name="Google Shape;158;p26"/>
          <p:cNvSpPr txBox="1">
            <a:spLocks noGrp="1"/>
          </p:cNvSpPr>
          <p:nvPr>
            <p:ph type="body" idx="1"/>
          </p:nvPr>
        </p:nvSpPr>
        <p:spPr>
          <a:xfrm>
            <a:off x="0" y="752910"/>
            <a:ext cx="7994210" cy="4905506"/>
          </a:xfrm>
          <a:prstGeom prst="rect">
            <a:avLst/>
          </a:prstGeom>
          <a:noFill/>
          <a:ln>
            <a:noFill/>
          </a:ln>
        </p:spPr>
        <p:txBody>
          <a:bodyPr spcFirstLastPara="1" wrap="square" lIns="91425" tIns="45700" rIns="91425" bIns="45700" anchor="t" anchorCtr="0">
            <a:noAutofit/>
          </a:bodyPr>
          <a:lstStyle/>
          <a:p>
            <a:pPr marL="127394" lvl="0" indent="-127394" algn="l" rtl="0">
              <a:lnSpc>
                <a:spcPct val="90000"/>
              </a:lnSpc>
              <a:spcBef>
                <a:spcPts val="0"/>
              </a:spcBef>
              <a:spcAft>
                <a:spcPts val="0"/>
              </a:spcAft>
              <a:buClr>
                <a:schemeClr val="lt1"/>
              </a:buClr>
              <a:buSzPts val="2800"/>
              <a:buFont typeface="Amatic SC"/>
              <a:buChar char="•"/>
            </a:pPr>
            <a:r>
              <a:rPr lang="en-US" sz="4400" dirty="0">
                <a:latin typeface="Amatic SC"/>
                <a:ea typeface="Amatic SC"/>
                <a:cs typeface="Amatic SC"/>
                <a:sym typeface="Amatic SC"/>
              </a:rPr>
              <a:t>Purpose: Chance to earn a certificate towards the cost of a steer or heifer</a:t>
            </a:r>
            <a:endParaRPr sz="4800" dirty="0">
              <a:latin typeface="Amatic SC"/>
              <a:ea typeface="Amatic SC"/>
              <a:cs typeface="Amatic SC"/>
              <a:sym typeface="Amatic SC"/>
            </a:endParaRPr>
          </a:p>
          <a:p>
            <a:pPr marL="127394" lvl="0" indent="-127394" algn="l" rtl="0">
              <a:lnSpc>
                <a:spcPct val="90000"/>
              </a:lnSpc>
              <a:spcBef>
                <a:spcPts val="0"/>
              </a:spcBef>
              <a:spcAft>
                <a:spcPts val="0"/>
              </a:spcAft>
              <a:buClr>
                <a:schemeClr val="lt1"/>
              </a:buClr>
              <a:buSzPts val="2800"/>
              <a:buFont typeface="Amatic SC"/>
              <a:buChar char="•"/>
            </a:pPr>
            <a:r>
              <a:rPr lang="en-US" sz="4400" dirty="0">
                <a:latin typeface="Amatic SC"/>
                <a:ea typeface="Amatic SC"/>
                <a:cs typeface="Amatic SC"/>
                <a:sym typeface="Amatic SC"/>
              </a:rPr>
              <a:t>Contact: Mrs. Ashcraft </a:t>
            </a:r>
            <a:r>
              <a:rPr lang="en-US" sz="4400" b="1" u="sng" dirty="0">
                <a:latin typeface="Amatic SC"/>
                <a:ea typeface="Amatic SC"/>
                <a:cs typeface="Amatic SC"/>
                <a:sym typeface="Amatic SC"/>
              </a:rPr>
              <a:t>before Oct. 1st</a:t>
            </a:r>
            <a:endParaRPr sz="4800" b="1" u="sng"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San Antonio Stock Show &amp; Rodeo (February) </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Houston Livestock Show &amp; Rodeo (March) </a:t>
            </a: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rPr>
              <a:t>Galveston County Fair &amp; Rodeo (April)</a:t>
            </a:r>
          </a:p>
          <a:p>
            <a:pPr marL="584594" lvl="1" indent="-127394">
              <a:spcBef>
                <a:spcPts val="563"/>
              </a:spcBef>
              <a:buSzPts val="2800"/>
              <a:buFont typeface="Amatic SC"/>
              <a:buChar char="•"/>
            </a:pPr>
            <a:r>
              <a:rPr lang="en-US" sz="4400" dirty="0">
                <a:latin typeface="Amatic SC"/>
                <a:ea typeface="Amatic SC"/>
                <a:cs typeface="Amatic SC"/>
                <a:sym typeface="Amatic SC"/>
              </a:rPr>
              <a:t>GCFR has additional meeting students MUST ATTEND</a:t>
            </a:r>
            <a:endParaRPr sz="4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733"/>
              <a:buNone/>
            </a:pPr>
            <a:endParaRPr sz="5400" dirty="0">
              <a:latin typeface="Amatic SC"/>
              <a:ea typeface="Amatic SC"/>
              <a:cs typeface="Amatic SC"/>
              <a:sym typeface="Amatic SC"/>
            </a:endParaRPr>
          </a:p>
        </p:txBody>
      </p:sp>
      <p:pic>
        <p:nvPicPr>
          <p:cNvPr id="3" name="Picture 2">
            <a:extLst>
              <a:ext uri="{FF2B5EF4-FFF2-40B4-BE49-F238E27FC236}">
                <a16:creationId xmlns:a16="http://schemas.microsoft.com/office/drawing/2014/main" id="{30DEC597-9F8B-45C6-A946-C8538E4B69ED}"/>
              </a:ext>
            </a:extLst>
          </p:cNvPr>
          <p:cNvPicPr>
            <a:picLocks noChangeAspect="1"/>
          </p:cNvPicPr>
          <p:nvPr/>
        </p:nvPicPr>
        <p:blipFill>
          <a:blip r:embed="rId3"/>
          <a:stretch>
            <a:fillRect/>
          </a:stretch>
        </p:blipFill>
        <p:spPr>
          <a:xfrm>
            <a:off x="5069940" y="5353890"/>
            <a:ext cx="3201055" cy="1472904"/>
          </a:xfrm>
          <a:prstGeom prst="rect">
            <a:avLst/>
          </a:prstGeom>
        </p:spPr>
      </p:pic>
      <p:pic>
        <p:nvPicPr>
          <p:cNvPr id="5" name="Picture 4">
            <a:extLst>
              <a:ext uri="{FF2B5EF4-FFF2-40B4-BE49-F238E27FC236}">
                <a16:creationId xmlns:a16="http://schemas.microsoft.com/office/drawing/2014/main" id="{EFA95A81-67B3-466F-9F59-D35B47FF11D6}"/>
              </a:ext>
            </a:extLst>
          </p:cNvPr>
          <p:cNvPicPr>
            <a:picLocks noChangeAspect="1"/>
          </p:cNvPicPr>
          <p:nvPr/>
        </p:nvPicPr>
        <p:blipFill>
          <a:blip r:embed="rId4"/>
          <a:stretch>
            <a:fillRect/>
          </a:stretch>
        </p:blipFill>
        <p:spPr>
          <a:xfrm>
            <a:off x="7313170" y="1532219"/>
            <a:ext cx="1574453" cy="1574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ctrTitle"/>
          </p:nvPr>
        </p:nvSpPr>
        <p:spPr>
          <a:xfrm>
            <a:off x="0"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b="1" dirty="0">
                <a:latin typeface="Amatic SC"/>
                <a:ea typeface="Amatic SC"/>
                <a:cs typeface="Amatic SC"/>
                <a:sym typeface="Amatic SC"/>
              </a:rPr>
              <a:t>Cattle: Steers &amp; Heifers</a:t>
            </a:r>
            <a:endParaRPr b="1" dirty="0">
              <a:latin typeface="Amatic SC"/>
              <a:ea typeface="Amatic SC"/>
              <a:cs typeface="Amatic SC"/>
              <a:sym typeface="Amatic SC"/>
            </a:endParaRPr>
          </a:p>
        </p:txBody>
      </p:sp>
      <p:sp>
        <p:nvSpPr>
          <p:cNvPr id="186" name="Google Shape;186;p30"/>
          <p:cNvSpPr txBox="1">
            <a:spLocks noGrp="1"/>
          </p:cNvSpPr>
          <p:nvPr>
            <p:ph type="body" idx="1"/>
          </p:nvPr>
        </p:nvSpPr>
        <p:spPr>
          <a:xfrm>
            <a:off x="0" y="730962"/>
            <a:ext cx="9144000" cy="3750469"/>
          </a:xfrm>
          <a:prstGeom prst="rect">
            <a:avLst/>
          </a:prstGeom>
          <a:noFill/>
          <a:ln>
            <a:noFill/>
          </a:ln>
        </p:spPr>
        <p:txBody>
          <a:bodyPr spcFirstLastPara="1" wrap="square" lIns="91425" tIns="45700" rIns="91425" bIns="45700" anchor="t" anchorCtr="0">
            <a:noAutofit/>
          </a:bodyPr>
          <a:lstStyle/>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Timeframe: 9 month  +</a:t>
            </a:r>
            <a:endParaRPr sz="48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Purchase Cost: $2500 and up (varies)</a:t>
            </a:r>
            <a:endParaRPr sz="48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Feed Cost: $200/ month AVERAGE</a:t>
            </a:r>
          </a:p>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Contact: Mrs. Ashcraft</a:t>
            </a:r>
            <a:endParaRPr sz="4800" dirty="0">
              <a:latin typeface="Amatic SC"/>
              <a:ea typeface="Amatic SC"/>
              <a:cs typeface="Amatic SC"/>
              <a:sym typeface="Amatic SC"/>
            </a:endParaRPr>
          </a:p>
          <a:p>
            <a:pPr marL="127394" lvl="0" indent="0">
              <a:buSzPts val="3400"/>
              <a:buNone/>
            </a:pPr>
            <a:r>
              <a:rPr lang="en-US" sz="4000" dirty="0">
                <a:latin typeface="Amatic SC"/>
                <a:ea typeface="Amatic SC"/>
                <a:cs typeface="Amatic SC"/>
                <a:sym typeface="Amatic SC"/>
              </a:rPr>
              <a:t>Animal is fed 2 times per day. (before and after school)</a:t>
            </a:r>
          </a:p>
          <a:p>
            <a:pPr marL="127394" lvl="0" indent="0">
              <a:buSzPts val="3400"/>
              <a:buNone/>
            </a:pPr>
            <a:r>
              <a:rPr lang="en-US" sz="4000" dirty="0">
                <a:latin typeface="Amatic SC"/>
                <a:ea typeface="Amatic SC"/>
                <a:cs typeface="Amatic SC"/>
                <a:sym typeface="Amatic SC"/>
              </a:rPr>
              <a:t>Animal’s stall is cleaned daily-All stalls must be clean and free of manure when an animal is let out at night.</a:t>
            </a:r>
          </a:p>
          <a:p>
            <a:pPr marL="127394" lvl="0" indent="0">
              <a:buSzPts val="3400"/>
              <a:buNone/>
            </a:pPr>
            <a:r>
              <a:rPr lang="en-US" sz="4000" dirty="0">
                <a:latin typeface="Amatic SC"/>
                <a:ea typeface="Amatic SC"/>
                <a:cs typeface="Amatic SC"/>
                <a:sym typeface="Amatic SC"/>
              </a:rPr>
              <a:t>Entry Fees vary depending upon show.</a:t>
            </a:r>
          </a:p>
          <a:p>
            <a:pPr marL="127394" lvl="0" indent="0" algn="l" rtl="0">
              <a:lnSpc>
                <a:spcPct val="90000"/>
              </a:lnSpc>
              <a:spcBef>
                <a:spcPts val="563"/>
              </a:spcBef>
              <a:spcAft>
                <a:spcPts val="0"/>
              </a:spcAft>
              <a:buClr>
                <a:schemeClr val="lt1"/>
              </a:buClr>
              <a:buSzPts val="3400"/>
              <a:buNone/>
            </a:pPr>
            <a:endParaRPr sz="4800" dirty="0">
              <a:latin typeface="Amatic SC"/>
              <a:ea typeface="Amatic SC"/>
              <a:cs typeface="Amatic SC"/>
              <a:sym typeface="Amatic SC"/>
            </a:endParaRPr>
          </a:p>
        </p:txBody>
      </p:sp>
      <p:pic>
        <p:nvPicPr>
          <p:cNvPr id="4098" name="Picture 2">
            <a:extLst>
              <a:ext uri="{FF2B5EF4-FFF2-40B4-BE49-F238E27FC236}">
                <a16:creationId xmlns:a16="http://schemas.microsoft.com/office/drawing/2014/main" id="{16A7F845-6569-4CEC-933D-4CB8A1864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008" y="5021942"/>
            <a:ext cx="2014161" cy="17275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E812E57-53D9-4C03-950A-70CDFA3F51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437"/>
          <a:stretch/>
        </p:blipFill>
        <p:spPr bwMode="auto">
          <a:xfrm>
            <a:off x="5310094" y="1059256"/>
            <a:ext cx="3648075" cy="17147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ctrTitle"/>
          </p:nvPr>
        </p:nvSpPr>
        <p:spPr>
          <a:xfrm>
            <a:off x="-216829"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Lambs &amp; Goats</a:t>
            </a:r>
            <a:endParaRPr sz="5400" b="1" dirty="0">
              <a:latin typeface="Amatic SC"/>
              <a:ea typeface="Amatic SC"/>
              <a:cs typeface="Amatic SC"/>
              <a:sym typeface="Amatic SC"/>
            </a:endParaRPr>
          </a:p>
        </p:txBody>
      </p:sp>
      <p:sp>
        <p:nvSpPr>
          <p:cNvPr id="206" name="Google Shape;206;p33"/>
          <p:cNvSpPr txBox="1">
            <a:spLocks noGrp="1"/>
          </p:cNvSpPr>
          <p:nvPr>
            <p:ph type="body" idx="1"/>
          </p:nvPr>
        </p:nvSpPr>
        <p:spPr>
          <a:xfrm>
            <a:off x="0" y="799378"/>
            <a:ext cx="9144000" cy="3750469"/>
          </a:xfrm>
          <a:prstGeom prst="rect">
            <a:avLst/>
          </a:prstGeom>
          <a:noFill/>
          <a:ln>
            <a:noFill/>
          </a:ln>
        </p:spPr>
        <p:txBody>
          <a:bodyPr spcFirstLastPara="1" wrap="square" lIns="91425" tIns="45700" rIns="91425" bIns="45700" anchor="t" anchorCtr="0">
            <a:noAutofit/>
          </a:bodyPr>
          <a:lstStyle/>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Timeframe: 7-8 months</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Purchase Cost: $500+</a:t>
            </a:r>
          </a:p>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Feed Cost: $45/ month + (average)</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Contact: Ms. Richards</a:t>
            </a:r>
          </a:p>
          <a:p>
            <a:pPr marL="127394" lvl="0" indent="0">
              <a:buSzPts val="3400"/>
              <a:buNone/>
            </a:pPr>
            <a:r>
              <a:rPr lang="en-US" sz="4400" dirty="0">
                <a:latin typeface="Amatic SC"/>
                <a:ea typeface="Amatic SC"/>
                <a:cs typeface="Amatic SC"/>
                <a:sym typeface="Amatic SC"/>
              </a:rPr>
              <a:t>The animal is fed 2 times per day. (before and after school)</a:t>
            </a:r>
          </a:p>
          <a:p>
            <a:pPr marL="127394" lvl="0" indent="0">
              <a:buSzPts val="3400"/>
              <a:buNone/>
            </a:pPr>
            <a:r>
              <a:rPr lang="en-US" sz="4400" dirty="0">
                <a:latin typeface="Amatic SC"/>
                <a:ea typeface="Amatic SC"/>
                <a:cs typeface="Amatic SC"/>
                <a:sym typeface="Amatic SC"/>
              </a:rPr>
              <a:t>Stall is cleaned AT LEAST weekly.</a:t>
            </a:r>
          </a:p>
          <a:p>
            <a:pPr marL="127394" lvl="0" indent="0">
              <a:buSzPts val="3400"/>
              <a:buNone/>
            </a:pPr>
            <a:r>
              <a:rPr lang="en-US" sz="4400" dirty="0">
                <a:latin typeface="Amatic SC"/>
                <a:ea typeface="Amatic SC"/>
                <a:cs typeface="Amatic SC"/>
                <a:sym typeface="Amatic SC"/>
              </a:rPr>
              <a:t>Entry Fees vary depending upon show.</a:t>
            </a:r>
          </a:p>
        </p:txBody>
      </p:sp>
      <p:pic>
        <p:nvPicPr>
          <p:cNvPr id="2052" name="Picture 4">
            <a:extLst>
              <a:ext uri="{FF2B5EF4-FFF2-40B4-BE49-F238E27FC236}">
                <a16:creationId xmlns:a16="http://schemas.microsoft.com/office/drawing/2014/main" id="{B6D0AF03-C3B5-4593-8BF3-B05584692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127" y="880859"/>
            <a:ext cx="2898826" cy="21701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FB8C22A-A934-4E47-8D75-C04F67E873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812" t="35924" b="4248"/>
          <a:stretch/>
        </p:blipFill>
        <p:spPr bwMode="auto">
          <a:xfrm>
            <a:off x="6292612" y="4278048"/>
            <a:ext cx="2663436" cy="2437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ctrTitle"/>
          </p:nvPr>
        </p:nvSpPr>
        <p:spPr>
          <a:xfrm>
            <a:off x="0"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Pigs</a:t>
            </a:r>
            <a:endParaRPr sz="5400" b="1" dirty="0">
              <a:latin typeface="Amatic SC"/>
              <a:ea typeface="Amatic SC"/>
              <a:cs typeface="Amatic SC"/>
              <a:sym typeface="Amatic SC"/>
            </a:endParaRPr>
          </a:p>
        </p:txBody>
      </p:sp>
      <p:sp>
        <p:nvSpPr>
          <p:cNvPr id="220" name="Google Shape;220;p35"/>
          <p:cNvSpPr txBox="1">
            <a:spLocks noGrp="1"/>
          </p:cNvSpPr>
          <p:nvPr>
            <p:ph type="body" idx="1"/>
          </p:nvPr>
        </p:nvSpPr>
        <p:spPr>
          <a:xfrm>
            <a:off x="0" y="796705"/>
            <a:ext cx="8380519" cy="4979372"/>
          </a:xfrm>
          <a:prstGeom prst="rect">
            <a:avLst/>
          </a:prstGeom>
          <a:noFill/>
          <a:ln>
            <a:noFill/>
          </a:ln>
        </p:spPr>
        <p:txBody>
          <a:bodyPr spcFirstLastPara="1" wrap="square" lIns="91425" tIns="45700" rIns="91425" bIns="45700" numCol="1" anchor="t" anchorCtr="0">
            <a:noAutofit/>
          </a:bodyPr>
          <a:lstStyle/>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Timeframe: 5 - 6 months</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Purchase Cost: $350 +</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Feed Cost: $200/ month</a:t>
            </a:r>
          </a:p>
          <a:p>
            <a:pPr marL="127394" lvl="0" indent="0" algn="l" rtl="0">
              <a:lnSpc>
                <a:spcPct val="90000"/>
              </a:lnSpc>
              <a:spcBef>
                <a:spcPts val="563"/>
              </a:spcBef>
              <a:spcAft>
                <a:spcPts val="0"/>
              </a:spcAft>
              <a:buClr>
                <a:schemeClr val="lt1"/>
              </a:buClr>
              <a:buSzPts val="3400"/>
              <a:buNone/>
            </a:pPr>
            <a:r>
              <a:rPr lang="en-US" sz="4400" dirty="0">
                <a:latin typeface="Amatic SC"/>
                <a:ea typeface="Amatic SC"/>
                <a:cs typeface="Amatic SC"/>
                <a:sym typeface="Amatic SC"/>
              </a:rPr>
              <a:t>Contact: Ms. Griffis</a:t>
            </a:r>
          </a:p>
          <a:p>
            <a:pPr marL="127394" lvl="0" indent="0">
              <a:buSzPts val="3400"/>
              <a:buNone/>
            </a:pPr>
            <a:r>
              <a:rPr lang="en-US" sz="4400" dirty="0">
                <a:latin typeface="Amatic SC"/>
                <a:ea typeface="Amatic SC"/>
                <a:cs typeface="Amatic SC"/>
                <a:sym typeface="Amatic SC"/>
              </a:rPr>
              <a:t>Animal stall is cleaned daily.</a:t>
            </a:r>
          </a:p>
          <a:p>
            <a:pPr marL="127394" lvl="0" indent="0">
              <a:buSzPts val="3400"/>
              <a:buNone/>
            </a:pPr>
            <a:r>
              <a:rPr lang="en-US" sz="4400" dirty="0">
                <a:latin typeface="Amatic SC"/>
                <a:ea typeface="Amatic SC"/>
                <a:cs typeface="Amatic SC"/>
                <a:sym typeface="Amatic SC"/>
              </a:rPr>
              <a:t>Entry Fees vary depending upon show</a:t>
            </a:r>
            <a:endParaRPr sz="4400" dirty="0">
              <a:latin typeface="Amatic SC"/>
              <a:ea typeface="Amatic SC"/>
              <a:cs typeface="Amatic SC"/>
              <a:sym typeface="Amatic SC"/>
            </a:endParaRPr>
          </a:p>
        </p:txBody>
      </p:sp>
      <p:pic>
        <p:nvPicPr>
          <p:cNvPr id="1026" name="Picture 2">
            <a:extLst>
              <a:ext uri="{FF2B5EF4-FFF2-40B4-BE49-F238E27FC236}">
                <a16:creationId xmlns:a16="http://schemas.microsoft.com/office/drawing/2014/main" id="{F27A297E-CA70-4748-8F59-701A34FA1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915" y="242275"/>
            <a:ext cx="3019425" cy="4019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EB9638A-CE1F-4721-9CDE-68D949BCE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232" y="4639348"/>
            <a:ext cx="2018287" cy="1933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14439"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Poultry: Broilers &amp; Turkeys</a:t>
            </a:r>
            <a:endParaRPr sz="5400" b="1" dirty="0">
              <a:latin typeface="Amatic SC"/>
              <a:ea typeface="Amatic SC"/>
              <a:cs typeface="Amatic SC"/>
              <a:sym typeface="Amatic SC"/>
            </a:endParaRPr>
          </a:p>
        </p:txBody>
      </p:sp>
      <p:sp>
        <p:nvSpPr>
          <p:cNvPr id="242" name="Google Shape;242;p38"/>
          <p:cNvSpPr txBox="1">
            <a:spLocks noGrp="1"/>
          </p:cNvSpPr>
          <p:nvPr>
            <p:ph type="body" idx="1"/>
          </p:nvPr>
        </p:nvSpPr>
        <p:spPr>
          <a:xfrm>
            <a:off x="162962" y="749069"/>
            <a:ext cx="8981038" cy="3750469"/>
          </a:xfrm>
          <a:prstGeom prst="rect">
            <a:avLst/>
          </a:prstGeom>
          <a:noFill/>
          <a:ln>
            <a:noFill/>
          </a:ln>
        </p:spPr>
        <p:txBody>
          <a:bodyPr spcFirstLastPara="1" wrap="square" lIns="91425" tIns="45700" rIns="91425" bIns="45700" anchor="t" anchorCtr="0">
            <a:noAutofit/>
          </a:bodyPr>
          <a:lstStyle/>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Timeframe: 6 – 12 weeks</a:t>
            </a:r>
            <a:endParaRPr sz="4800" dirty="0">
              <a:latin typeface="Amatic SC"/>
              <a:ea typeface="Amatic SC"/>
              <a:cs typeface="Amatic SC"/>
              <a:sym typeface="Amatic SC"/>
            </a:endParaRPr>
          </a:p>
          <a:p>
            <a:pPr marL="127394" lvl="0" indent="0">
              <a:buSzPts val="3400"/>
              <a:buNone/>
            </a:pPr>
            <a:r>
              <a:rPr lang="en-US" sz="4000" dirty="0">
                <a:latin typeface="Amatic SC"/>
                <a:ea typeface="Amatic SC"/>
                <a:cs typeface="Amatic SC"/>
                <a:sym typeface="Amatic SC"/>
              </a:rPr>
              <a:t>Purchase Cost: purchase prices is usually approximately $1.75 per bird up to 100 birds and a minimum of 25 birds.</a:t>
            </a:r>
          </a:p>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Feed Cost: $300/ pen</a:t>
            </a:r>
            <a:endParaRPr sz="48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000" dirty="0">
                <a:latin typeface="Amatic SC"/>
                <a:ea typeface="Amatic SC"/>
                <a:cs typeface="Amatic SC"/>
                <a:sym typeface="Amatic SC"/>
              </a:rPr>
              <a:t>Contact: </a:t>
            </a:r>
            <a:r>
              <a:rPr lang="en-US" sz="4000" dirty="0" err="1">
                <a:latin typeface="Amatic SC"/>
                <a:ea typeface="Amatic SC"/>
                <a:cs typeface="Amatic SC"/>
                <a:sym typeface="Amatic SC"/>
              </a:rPr>
              <a:t>Mrs</a:t>
            </a:r>
            <a:r>
              <a:rPr lang="en-US" sz="4000" dirty="0">
                <a:latin typeface="Amatic SC"/>
                <a:ea typeface="Amatic SC"/>
                <a:cs typeface="Amatic SC"/>
                <a:sym typeface="Amatic SC"/>
              </a:rPr>
              <a:t> Ashcraft</a:t>
            </a:r>
            <a:endParaRPr sz="4800" dirty="0">
              <a:latin typeface="Amatic SC"/>
              <a:ea typeface="Amatic SC"/>
              <a:cs typeface="Amatic SC"/>
              <a:sym typeface="Amatic SC"/>
            </a:endParaRPr>
          </a:p>
          <a:p>
            <a:pPr marL="127394" lvl="0" indent="0">
              <a:buSzPts val="3400"/>
              <a:buNone/>
            </a:pPr>
            <a:r>
              <a:rPr lang="en-US" sz="4000" dirty="0">
                <a:latin typeface="Amatic SC"/>
                <a:ea typeface="Amatic SC"/>
                <a:cs typeface="Amatic SC"/>
                <a:sym typeface="Amatic SC"/>
              </a:rPr>
              <a:t>Multiple feedings per day.</a:t>
            </a:r>
          </a:p>
          <a:p>
            <a:pPr marL="127394" lvl="0" indent="0">
              <a:buSzPts val="3400"/>
              <a:buNone/>
            </a:pPr>
            <a:r>
              <a:rPr lang="en-US" sz="4000" dirty="0">
                <a:latin typeface="Amatic SC"/>
                <a:ea typeface="Amatic SC"/>
                <a:cs typeface="Amatic SC"/>
                <a:sym typeface="Amatic SC"/>
              </a:rPr>
              <a:t>Stall is cleaned daily.</a:t>
            </a:r>
          </a:p>
          <a:p>
            <a:pPr marL="127394" lvl="0" indent="0">
              <a:buSzPts val="3400"/>
              <a:buNone/>
            </a:pPr>
            <a:r>
              <a:rPr lang="en-US" sz="4000" dirty="0">
                <a:latin typeface="Amatic SC"/>
                <a:ea typeface="Amatic SC"/>
                <a:cs typeface="Amatic SC"/>
                <a:sym typeface="Amatic SC"/>
              </a:rPr>
              <a:t>Shavings cost approximately $80.00+  per pen.</a:t>
            </a:r>
          </a:p>
          <a:p>
            <a:pPr marL="127394" lvl="0" indent="0">
              <a:buSzPts val="3400"/>
              <a:buNone/>
            </a:pPr>
            <a:r>
              <a:rPr lang="en-US" sz="4000" dirty="0">
                <a:latin typeface="Amatic SC"/>
                <a:ea typeface="Amatic SC"/>
                <a:cs typeface="Amatic SC"/>
                <a:sym typeface="Amatic SC"/>
              </a:rPr>
              <a:t>Entry Fees vary depending upon show. </a:t>
            </a:r>
            <a:endParaRPr sz="4800" dirty="0">
              <a:latin typeface="Amatic SC"/>
              <a:ea typeface="Amatic SC"/>
              <a:cs typeface="Amatic SC"/>
              <a:sym typeface="Amatic SC"/>
            </a:endParaRPr>
          </a:p>
        </p:txBody>
      </p:sp>
      <p:pic>
        <p:nvPicPr>
          <p:cNvPr id="5" name="Picture 4">
            <a:extLst>
              <a:ext uri="{FF2B5EF4-FFF2-40B4-BE49-F238E27FC236}">
                <a16:creationId xmlns:a16="http://schemas.microsoft.com/office/drawing/2014/main" id="{3537FBF8-3779-4475-9F04-7EF8D2553756}"/>
              </a:ext>
            </a:extLst>
          </p:cNvPr>
          <p:cNvPicPr>
            <a:picLocks noChangeAspect="1"/>
          </p:cNvPicPr>
          <p:nvPr/>
        </p:nvPicPr>
        <p:blipFill>
          <a:blip r:embed="rId3"/>
          <a:stretch>
            <a:fillRect/>
          </a:stretch>
        </p:blipFill>
        <p:spPr>
          <a:xfrm>
            <a:off x="7022921" y="5506877"/>
            <a:ext cx="1867596" cy="1204108"/>
          </a:xfrm>
          <a:prstGeom prst="rect">
            <a:avLst/>
          </a:prstGeom>
        </p:spPr>
      </p:pic>
      <p:pic>
        <p:nvPicPr>
          <p:cNvPr id="3074" name="Picture 2">
            <a:extLst>
              <a:ext uri="{FF2B5EF4-FFF2-40B4-BE49-F238E27FC236}">
                <a16:creationId xmlns:a16="http://schemas.microsoft.com/office/drawing/2014/main" id="{EC6F3F27-E60D-4109-9630-8413123DF2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77" b="34264"/>
          <a:stretch/>
        </p:blipFill>
        <p:spPr bwMode="auto">
          <a:xfrm>
            <a:off x="4183221" y="2915216"/>
            <a:ext cx="4707296" cy="15843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duotone>
              <a:schemeClr val="bg1">
                <a:shade val="12000"/>
                <a:satMod val="240000"/>
              </a:schemeClr>
              <a:schemeClr val="bg1">
                <a:tint val="65000"/>
              </a:schemeClr>
            </a:duotone>
            <a:lum/>
          </a:blip>
          <a:srcRect/>
          <a:stretch>
            <a:fillRect/>
          </a:stretch>
        </a:blipFill>
        <a:effectLst/>
      </p:bgPr>
    </p:bg>
    <p:spTree>
      <p:nvGrpSpPr>
        <p:cNvPr id="1" name="Shape 403"/>
        <p:cNvGrpSpPr/>
        <p:nvPr/>
      </p:nvGrpSpPr>
      <p:grpSpPr>
        <a:xfrm>
          <a:off x="0" y="0"/>
          <a:ext cx="0" cy="0"/>
          <a:chOff x="0" y="0"/>
          <a:chExt cx="0" cy="0"/>
        </a:xfrm>
      </p:grpSpPr>
      <p:sp>
        <p:nvSpPr>
          <p:cNvPr id="404" name="Google Shape;404;p55"/>
          <p:cNvSpPr/>
          <p:nvPr/>
        </p:nvSpPr>
        <p:spPr>
          <a:xfrm>
            <a:off x="7126244" y="3112666"/>
            <a:ext cx="2025779" cy="1129844"/>
          </a:xfrm>
          <a:prstGeom prst="roundRect">
            <a:avLst>
              <a:gd name="adj" fmla="val 1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05" name="Google Shape;405;p55"/>
          <p:cNvSpPr/>
          <p:nvPr/>
        </p:nvSpPr>
        <p:spPr>
          <a:xfrm>
            <a:off x="2461633" y="3077153"/>
            <a:ext cx="2025779" cy="1129844"/>
          </a:xfrm>
          <a:prstGeom prst="roundRect">
            <a:avLst>
              <a:gd name="adj" fmla="val 1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06" name="Google Shape;406;p55"/>
          <p:cNvSpPr txBox="1">
            <a:spLocks noGrp="1"/>
          </p:cNvSpPr>
          <p:nvPr>
            <p:ph type="ctrTitle"/>
          </p:nvPr>
        </p:nvSpPr>
        <p:spPr>
          <a:xfrm>
            <a:off x="-17983" y="286222"/>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6000" dirty="0">
                <a:latin typeface="Amatic SC"/>
                <a:ea typeface="Amatic SC"/>
                <a:cs typeface="Amatic SC"/>
                <a:sym typeface="Amatic SC"/>
              </a:rPr>
              <a:t>Animal Science Pathway</a:t>
            </a:r>
            <a:endParaRPr sz="6000" dirty="0">
              <a:latin typeface="Amatic SC"/>
              <a:ea typeface="Amatic SC"/>
              <a:cs typeface="Amatic SC"/>
              <a:sym typeface="Amatic SC"/>
            </a:endParaRPr>
          </a:p>
        </p:txBody>
      </p:sp>
      <p:grpSp>
        <p:nvGrpSpPr>
          <p:cNvPr id="407" name="Google Shape;407;p55"/>
          <p:cNvGrpSpPr/>
          <p:nvPr/>
        </p:nvGrpSpPr>
        <p:grpSpPr>
          <a:xfrm>
            <a:off x="91858" y="3063506"/>
            <a:ext cx="8840196" cy="1754518"/>
            <a:chOff x="-148946" y="2028235"/>
            <a:chExt cx="8840196" cy="1754518"/>
          </a:xfrm>
        </p:grpSpPr>
        <p:sp>
          <p:nvSpPr>
            <p:cNvPr id="408" name="Google Shape;408;p55"/>
            <p:cNvSpPr/>
            <p:nvPr/>
          </p:nvSpPr>
          <p:spPr>
            <a:xfrm>
              <a:off x="-138668" y="2028235"/>
              <a:ext cx="1977662" cy="1131611"/>
            </a:xfrm>
            <a:prstGeom prst="roundRect">
              <a:avLst>
                <a:gd name="adj" fmla="val 1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09" name="Google Shape;409;p55"/>
            <p:cNvSpPr txBox="1"/>
            <p:nvPr/>
          </p:nvSpPr>
          <p:spPr>
            <a:xfrm>
              <a:off x="-148946" y="2222379"/>
              <a:ext cx="1977662"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2800" b="1" i="0" u="none" strike="noStrike" cap="none">
                  <a:solidFill>
                    <a:schemeClr val="lt1"/>
                  </a:solidFill>
                  <a:latin typeface="Amatic SC"/>
                  <a:ea typeface="Amatic SC"/>
                  <a:cs typeface="Amatic SC"/>
                  <a:sym typeface="Amatic SC"/>
                </a:rPr>
                <a:t>Principles of Agriculture</a:t>
              </a:r>
              <a:endParaRPr sz="2000" b="1" i="0" u="none" strike="noStrike" cap="none">
                <a:solidFill>
                  <a:srgbClr val="000000"/>
                </a:solidFill>
                <a:latin typeface="Amatic SC"/>
                <a:ea typeface="Amatic SC"/>
                <a:cs typeface="Amatic SC"/>
                <a:sym typeface="Amatic SC"/>
              </a:endParaRPr>
            </a:p>
          </p:txBody>
        </p:sp>
        <p:sp>
          <p:nvSpPr>
            <p:cNvPr id="410" name="Google Shape;410;p55"/>
            <p:cNvSpPr txBox="1"/>
            <p:nvPr/>
          </p:nvSpPr>
          <p:spPr>
            <a:xfrm rot="-3263143">
              <a:off x="1977460" y="2282206"/>
              <a:ext cx="57392" cy="573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11" name="Google Shape;411;p55"/>
            <p:cNvSpPr/>
            <p:nvPr/>
          </p:nvSpPr>
          <p:spPr>
            <a:xfrm>
              <a:off x="3993441" y="2838724"/>
              <a:ext cx="668422" cy="26806"/>
            </a:xfrm>
            <a:custGeom>
              <a:avLst/>
              <a:gdLst/>
              <a:ahLst/>
              <a:cxnLst/>
              <a:rect l="l" t="t" r="r" b="b"/>
              <a:pathLst>
                <a:path w="120000" h="120000" extrusionOk="0">
                  <a:moveTo>
                    <a:pt x="0" y="60000"/>
                  </a:moveTo>
                  <a:lnTo>
                    <a:pt x="120000" y="60000"/>
                  </a:lnTo>
                </a:path>
              </a:pathLst>
            </a:custGeom>
            <a:noFill/>
            <a:ln w="12700" cap="flat" cmpd="sng">
              <a:solidFill>
                <a:srgbClr val="0A62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12" name="Google Shape;412;p55"/>
            <p:cNvSpPr txBox="1"/>
            <p:nvPr/>
          </p:nvSpPr>
          <p:spPr>
            <a:xfrm>
              <a:off x="4310942" y="2835417"/>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13" name="Google Shape;413;p55"/>
            <p:cNvSpPr/>
            <p:nvPr/>
          </p:nvSpPr>
          <p:spPr>
            <a:xfrm>
              <a:off x="4494236" y="2041882"/>
              <a:ext cx="2025779" cy="1129844"/>
            </a:xfrm>
            <a:prstGeom prst="roundRect">
              <a:avLst>
                <a:gd name="adj" fmla="val 1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14" name="Google Shape;414;p55"/>
            <p:cNvSpPr txBox="1"/>
            <p:nvPr/>
          </p:nvSpPr>
          <p:spPr>
            <a:xfrm>
              <a:off x="4527644" y="2241435"/>
              <a:ext cx="2021979"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73763"/>
                </a:buClr>
                <a:buSzPts val="1800"/>
                <a:buFont typeface="Arial"/>
                <a:buNone/>
              </a:pPr>
              <a:r>
                <a:rPr lang="en-US" sz="2800" b="1" i="0" u="none" strike="noStrike" cap="none">
                  <a:solidFill>
                    <a:srgbClr val="002060"/>
                  </a:solidFill>
                  <a:latin typeface="Amatic SC"/>
                  <a:ea typeface="Amatic SC"/>
                  <a:cs typeface="Amatic SC"/>
                  <a:sym typeface="Amatic SC"/>
                </a:rPr>
                <a:t>Vet. Medical Applications I</a:t>
              </a:r>
              <a:endParaRPr sz="2800" b="1" i="0" u="none" strike="noStrike" cap="none">
                <a:solidFill>
                  <a:srgbClr val="002060"/>
                </a:solidFill>
                <a:latin typeface="Amatic SC"/>
                <a:ea typeface="Amatic SC"/>
                <a:cs typeface="Amatic SC"/>
                <a:sym typeface="Amatic SC"/>
              </a:endParaRPr>
            </a:p>
          </p:txBody>
        </p:sp>
        <p:sp>
          <p:nvSpPr>
            <p:cNvPr id="415" name="Google Shape;415;p55"/>
            <p:cNvSpPr/>
            <p:nvPr/>
          </p:nvSpPr>
          <p:spPr>
            <a:xfrm>
              <a:off x="6332921" y="2838724"/>
              <a:ext cx="668422" cy="26806"/>
            </a:xfrm>
            <a:custGeom>
              <a:avLst/>
              <a:gdLst/>
              <a:ahLst/>
              <a:cxnLst/>
              <a:rect l="l" t="t" r="r" b="b"/>
              <a:pathLst>
                <a:path w="120000" h="120000" extrusionOk="0">
                  <a:moveTo>
                    <a:pt x="0" y="60000"/>
                  </a:moveTo>
                  <a:lnTo>
                    <a:pt x="120000" y="60000"/>
                  </a:lnTo>
                </a:path>
              </a:pathLst>
            </a:custGeom>
            <a:noFill/>
            <a:ln w="12700" cap="flat" cmpd="sng">
              <a:solidFill>
                <a:srgbClr val="0A62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16" name="Google Shape;416;p55"/>
            <p:cNvSpPr txBox="1"/>
            <p:nvPr/>
          </p:nvSpPr>
          <p:spPr>
            <a:xfrm>
              <a:off x="6650422" y="2835417"/>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17" name="Google Shape;417;p55"/>
            <p:cNvSpPr txBox="1"/>
            <p:nvPr/>
          </p:nvSpPr>
          <p:spPr>
            <a:xfrm>
              <a:off x="7069137" y="2270863"/>
              <a:ext cx="1622113"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73763"/>
                </a:buClr>
                <a:buSzPts val="1800"/>
                <a:buFont typeface="Arial"/>
                <a:buNone/>
              </a:pPr>
              <a:r>
                <a:rPr lang="en-US" sz="2800" b="1">
                  <a:solidFill>
                    <a:srgbClr val="002060"/>
                  </a:solidFill>
                  <a:latin typeface="Amatic SC"/>
                  <a:ea typeface="Amatic SC"/>
                  <a:cs typeface="Amatic SC"/>
                  <a:sym typeface="Amatic SC"/>
                </a:rPr>
                <a:t>Vet Med II</a:t>
              </a:r>
              <a:endParaRPr sz="2800" b="1" i="0" u="none" strike="noStrike" cap="none">
                <a:solidFill>
                  <a:srgbClr val="002060"/>
                </a:solidFill>
                <a:latin typeface="Amatic SC"/>
                <a:ea typeface="Amatic SC"/>
                <a:cs typeface="Amatic SC"/>
                <a:sym typeface="Amatic SC"/>
              </a:endParaRPr>
            </a:p>
          </p:txBody>
        </p:sp>
        <p:sp>
          <p:nvSpPr>
            <p:cNvPr id="418" name="Google Shape;418;p55"/>
            <p:cNvSpPr txBox="1"/>
            <p:nvPr/>
          </p:nvSpPr>
          <p:spPr>
            <a:xfrm rot="142413">
              <a:off x="1989431" y="2774607"/>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19" name="Google Shape;419;p55"/>
            <p:cNvSpPr txBox="1"/>
            <p:nvPr/>
          </p:nvSpPr>
          <p:spPr>
            <a:xfrm>
              <a:off x="4328926" y="2788474"/>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20" name="Google Shape;420;p55"/>
            <p:cNvSpPr txBox="1"/>
            <p:nvPr/>
          </p:nvSpPr>
          <p:spPr>
            <a:xfrm>
              <a:off x="6668406" y="2788474"/>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21" name="Google Shape;421;p55"/>
            <p:cNvSpPr txBox="1"/>
            <p:nvPr/>
          </p:nvSpPr>
          <p:spPr>
            <a:xfrm rot="3356112">
              <a:off x="1976323" y="3241927"/>
              <a:ext cx="59666" cy="596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22" name="Google Shape;422;p55"/>
            <p:cNvSpPr txBox="1"/>
            <p:nvPr/>
          </p:nvSpPr>
          <p:spPr>
            <a:xfrm>
              <a:off x="4328926" y="3749332"/>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423" name="Google Shape;423;p55"/>
            <p:cNvSpPr txBox="1"/>
            <p:nvPr/>
          </p:nvSpPr>
          <p:spPr>
            <a:xfrm>
              <a:off x="2254919" y="2249025"/>
              <a:ext cx="1957598"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73763"/>
                </a:buClr>
                <a:buSzPts val="1800"/>
                <a:buFont typeface="Arial"/>
                <a:buNone/>
              </a:pPr>
              <a:r>
                <a:rPr lang="en-US" sz="2800" b="1">
                  <a:solidFill>
                    <a:srgbClr val="073763"/>
                  </a:solidFill>
                  <a:latin typeface="Amatic SC"/>
                  <a:ea typeface="Amatic SC"/>
                  <a:cs typeface="Amatic SC"/>
                  <a:sym typeface="Amatic SC"/>
                </a:rPr>
                <a:t>Small Animal</a:t>
              </a:r>
              <a:endParaRPr sz="2800" b="1">
                <a:solidFill>
                  <a:srgbClr val="073763"/>
                </a:solidFill>
                <a:latin typeface="Amatic SC"/>
                <a:ea typeface="Amatic SC"/>
                <a:cs typeface="Amatic SC"/>
                <a:sym typeface="Amatic SC"/>
              </a:endParaRPr>
            </a:p>
            <a:p>
              <a:pPr marL="0" marR="0" lvl="0" indent="0" algn="ctr" rtl="0">
                <a:lnSpc>
                  <a:spcPct val="90000"/>
                </a:lnSpc>
                <a:spcBef>
                  <a:spcPts val="0"/>
                </a:spcBef>
                <a:spcAft>
                  <a:spcPts val="0"/>
                </a:spcAft>
                <a:buClr>
                  <a:srgbClr val="073763"/>
                </a:buClr>
                <a:buSzPts val="1800"/>
                <a:buFont typeface="Arial"/>
                <a:buNone/>
              </a:pPr>
              <a:r>
                <a:rPr lang="en-US" sz="2800" b="1">
                  <a:solidFill>
                    <a:srgbClr val="073763"/>
                  </a:solidFill>
                  <a:latin typeface="Amatic SC"/>
                  <a:ea typeface="Amatic SC"/>
                  <a:cs typeface="Amatic SC"/>
                  <a:sym typeface="Amatic SC"/>
                </a:rPr>
                <a:t>Equine Science</a:t>
              </a:r>
              <a:endParaRPr sz="2800" b="1">
                <a:solidFill>
                  <a:srgbClr val="073763"/>
                </a:solidFill>
                <a:latin typeface="Amatic SC"/>
                <a:ea typeface="Amatic SC"/>
                <a:cs typeface="Amatic SC"/>
                <a:sym typeface="Amatic SC"/>
              </a:endParaRPr>
            </a:p>
          </p:txBody>
        </p:sp>
      </p:grpSp>
      <p:graphicFrame>
        <p:nvGraphicFramePr>
          <p:cNvPr id="424" name="Google Shape;424;p55"/>
          <p:cNvGraphicFramePr/>
          <p:nvPr>
            <p:extLst>
              <p:ext uri="{D42A27DB-BD31-4B8C-83A1-F6EECF244321}">
                <p14:modId xmlns:p14="http://schemas.microsoft.com/office/powerpoint/2010/main" val="2706263737"/>
              </p:ext>
            </p:extLst>
          </p:nvPr>
        </p:nvGraphicFramePr>
        <p:xfrm>
          <a:off x="135557" y="1545289"/>
          <a:ext cx="8796525" cy="519025"/>
        </p:xfrm>
        <a:graphic>
          <a:graphicData uri="http://schemas.openxmlformats.org/drawingml/2006/table">
            <a:tbl>
              <a:tblPr firstRow="1" bandRow="1">
                <a:noFill/>
                <a:tableStyleId>{679D6970-892E-464A-9F24-F71567523007}</a:tableStyleId>
              </a:tblPr>
              <a:tblGrid>
                <a:gridCol w="2157950">
                  <a:extLst>
                    <a:ext uri="{9D8B030D-6E8A-4147-A177-3AD203B41FA5}">
                      <a16:colId xmlns:a16="http://schemas.microsoft.com/office/drawing/2014/main" val="20000"/>
                    </a:ext>
                  </a:extLst>
                </a:gridCol>
                <a:gridCol w="2338475">
                  <a:extLst>
                    <a:ext uri="{9D8B030D-6E8A-4147-A177-3AD203B41FA5}">
                      <a16:colId xmlns:a16="http://schemas.microsoft.com/office/drawing/2014/main" val="20001"/>
                    </a:ext>
                  </a:extLst>
                </a:gridCol>
                <a:gridCol w="2263525">
                  <a:extLst>
                    <a:ext uri="{9D8B030D-6E8A-4147-A177-3AD203B41FA5}">
                      <a16:colId xmlns:a16="http://schemas.microsoft.com/office/drawing/2014/main" val="20002"/>
                    </a:ext>
                  </a:extLst>
                </a:gridCol>
                <a:gridCol w="2036575">
                  <a:extLst>
                    <a:ext uri="{9D8B030D-6E8A-4147-A177-3AD203B41FA5}">
                      <a16:colId xmlns:a16="http://schemas.microsoft.com/office/drawing/2014/main" val="20003"/>
                    </a:ext>
                  </a:extLst>
                </a:gridCol>
              </a:tblGrid>
              <a:tr h="519025">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dirty="0">
                          <a:solidFill>
                            <a:srgbClr val="002060"/>
                          </a:solidFill>
                          <a:latin typeface="Amatic SC"/>
                          <a:ea typeface="Amatic SC"/>
                          <a:cs typeface="Amatic SC"/>
                          <a:sym typeface="Amatic SC"/>
                        </a:rPr>
                        <a:t>Freshman Year</a:t>
                      </a:r>
                      <a:endParaRPr sz="2600" b="1" u="none" strike="noStrike" cap="none" dirty="0">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2000"/>
                        <a:buFont typeface="Arial"/>
                        <a:buNone/>
                      </a:pPr>
                      <a:r>
                        <a:rPr lang="en-US" sz="2600" b="1" u="none" strike="noStrike" cap="none" dirty="0">
                          <a:solidFill>
                            <a:srgbClr val="002060"/>
                          </a:solidFill>
                          <a:latin typeface="Amatic SC"/>
                          <a:ea typeface="Amatic SC"/>
                          <a:cs typeface="Amatic SC"/>
                          <a:sym typeface="Amatic SC"/>
                        </a:rPr>
                        <a:t>Sophomore Year</a:t>
                      </a:r>
                      <a:endParaRPr sz="2600" b="1" u="none" strike="noStrike" cap="none" dirty="0">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rgbClr val="002060"/>
                          </a:solidFill>
                          <a:latin typeface="Amatic SC"/>
                          <a:ea typeface="Amatic SC"/>
                          <a:cs typeface="Amatic SC"/>
                          <a:sym typeface="Amatic SC"/>
                        </a:rPr>
                        <a:t>Junior Year</a:t>
                      </a:r>
                      <a:endParaRPr sz="2600" b="1" u="none" strike="noStrike" cap="none">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dirty="0">
                          <a:solidFill>
                            <a:srgbClr val="002060"/>
                          </a:solidFill>
                          <a:latin typeface="Amatic SC"/>
                          <a:ea typeface="Amatic SC"/>
                          <a:cs typeface="Amatic SC"/>
                          <a:sym typeface="Amatic SC"/>
                        </a:rPr>
                        <a:t>Senior Year</a:t>
                      </a:r>
                      <a:endParaRPr sz="2600" b="1" u="none" strike="noStrike" cap="none" dirty="0">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26" name="Google Shape;426;p55"/>
          <p:cNvSpPr/>
          <p:nvPr/>
        </p:nvSpPr>
        <p:spPr>
          <a:xfrm>
            <a:off x="1955848" y="3860592"/>
            <a:ext cx="668422" cy="26806"/>
          </a:xfrm>
          <a:custGeom>
            <a:avLst/>
            <a:gdLst/>
            <a:ahLst/>
            <a:cxnLst/>
            <a:rect l="l" t="t" r="r" b="b"/>
            <a:pathLst>
              <a:path w="120000" h="120000" extrusionOk="0">
                <a:moveTo>
                  <a:pt x="0" y="60000"/>
                </a:moveTo>
                <a:lnTo>
                  <a:pt x="120000" y="60000"/>
                </a:lnTo>
              </a:path>
            </a:pathLst>
          </a:custGeom>
          <a:noFill/>
          <a:ln w="12700" cap="flat" cmpd="sng">
            <a:solidFill>
              <a:srgbClr val="0A62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427" name="Google Shape;427;p55"/>
          <p:cNvSpPr txBox="1"/>
          <p:nvPr/>
        </p:nvSpPr>
        <p:spPr>
          <a:xfrm>
            <a:off x="240804" y="4496599"/>
            <a:ext cx="889731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Certifications: Level 1 Certified Veterinary Assistant</a:t>
            </a:r>
            <a:endParaRPr dirty="0">
              <a:latin typeface="Amatic SC"/>
              <a:ea typeface="Amatic SC"/>
              <a:cs typeface="Amatic SC"/>
              <a:sym typeface="Amatic SC"/>
            </a:endParaRPr>
          </a:p>
        </p:txBody>
      </p:sp>
      <p:sp>
        <p:nvSpPr>
          <p:cNvPr id="428" name="Google Shape;428;p55"/>
          <p:cNvSpPr txBox="1"/>
          <p:nvPr/>
        </p:nvSpPr>
        <p:spPr>
          <a:xfrm>
            <a:off x="2384068" y="2497813"/>
            <a:ext cx="647042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Taught by: </a:t>
            </a:r>
            <a:r>
              <a:rPr lang="en-US" sz="2800" b="1" dirty="0" err="1">
                <a:solidFill>
                  <a:srgbClr val="002060"/>
                </a:solidFill>
                <a:latin typeface="Amatic SC"/>
                <a:ea typeface="Amatic SC"/>
                <a:cs typeface="Amatic SC"/>
                <a:sym typeface="Amatic SC"/>
              </a:rPr>
              <a:t>Mrs</a:t>
            </a:r>
            <a:r>
              <a:rPr lang="en-US" sz="2800" b="1" dirty="0">
                <a:solidFill>
                  <a:srgbClr val="002060"/>
                </a:solidFill>
                <a:latin typeface="Amatic SC"/>
                <a:ea typeface="Amatic SC"/>
                <a:cs typeface="Amatic SC"/>
                <a:sym typeface="Amatic SC"/>
              </a:rPr>
              <a:t> Ashcraft</a:t>
            </a:r>
            <a:endParaRPr dirty="0">
              <a:latin typeface="Amatic SC"/>
              <a:ea typeface="Amatic SC"/>
              <a:cs typeface="Amatic SC"/>
              <a:sym typeface="Amatic SC"/>
            </a:endParaRPr>
          </a:p>
        </p:txBody>
      </p:sp>
      <p:sp>
        <p:nvSpPr>
          <p:cNvPr id="2" name="Google Shape;428;p55">
            <a:extLst>
              <a:ext uri="{FF2B5EF4-FFF2-40B4-BE49-F238E27FC236}">
                <a16:creationId xmlns:a16="http://schemas.microsoft.com/office/drawing/2014/main" id="{C3CDA12C-6210-4275-9F61-C50C5840F555}"/>
              </a:ext>
            </a:extLst>
          </p:cNvPr>
          <p:cNvSpPr txBox="1"/>
          <p:nvPr/>
        </p:nvSpPr>
        <p:spPr>
          <a:xfrm>
            <a:off x="0" y="2490589"/>
            <a:ext cx="248251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Taught by: </a:t>
            </a:r>
            <a:r>
              <a:rPr lang="en-US" sz="2800" b="1" dirty="0" err="1">
                <a:solidFill>
                  <a:srgbClr val="002060"/>
                </a:solidFill>
                <a:latin typeface="Amatic SC"/>
                <a:ea typeface="Amatic SC"/>
                <a:cs typeface="Amatic SC"/>
                <a:sym typeface="Amatic SC"/>
              </a:rPr>
              <a:t>Ms</a:t>
            </a:r>
            <a:r>
              <a:rPr lang="en-US" sz="2800" b="1" dirty="0">
                <a:solidFill>
                  <a:srgbClr val="002060"/>
                </a:solidFill>
                <a:latin typeface="Amatic SC"/>
                <a:ea typeface="Amatic SC"/>
                <a:cs typeface="Amatic SC"/>
                <a:sym typeface="Amatic SC"/>
              </a:rPr>
              <a:t> Griffis</a:t>
            </a:r>
            <a:endParaRPr dirty="0">
              <a:latin typeface="Amatic SC"/>
              <a:ea typeface="Amatic SC"/>
              <a:cs typeface="Amatic SC"/>
              <a:sym typeface="Amatic S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ctrTitle"/>
          </p:nvPr>
        </p:nvSpPr>
        <p:spPr>
          <a:xfrm>
            <a:off x="-28877"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Rabbits</a:t>
            </a:r>
            <a:endParaRPr b="1" dirty="0">
              <a:latin typeface="Amatic SC"/>
              <a:ea typeface="Amatic SC"/>
              <a:cs typeface="Amatic SC"/>
              <a:sym typeface="Amatic SC"/>
            </a:endParaRPr>
          </a:p>
        </p:txBody>
      </p:sp>
      <p:sp>
        <p:nvSpPr>
          <p:cNvPr id="257" name="Google Shape;257;p40"/>
          <p:cNvSpPr txBox="1">
            <a:spLocks noGrp="1"/>
          </p:cNvSpPr>
          <p:nvPr>
            <p:ph type="body" idx="1"/>
          </p:nvPr>
        </p:nvSpPr>
        <p:spPr>
          <a:xfrm>
            <a:off x="0" y="785284"/>
            <a:ext cx="9144000" cy="3750469"/>
          </a:xfrm>
          <a:prstGeom prst="rect">
            <a:avLst/>
          </a:prstGeom>
          <a:noFill/>
          <a:ln>
            <a:noFill/>
          </a:ln>
        </p:spPr>
        <p:txBody>
          <a:bodyPr spcFirstLastPara="1" wrap="square" lIns="91425" tIns="45700" rIns="91425" bIns="45700" anchor="t" anchorCtr="0">
            <a:noAutofit/>
          </a:bodyPr>
          <a:lstStyle/>
          <a:p>
            <a:pPr marL="127394" lvl="0" indent="0" algn="l" rtl="0">
              <a:lnSpc>
                <a:spcPct val="90000"/>
              </a:lnSpc>
              <a:spcBef>
                <a:spcPts val="563"/>
              </a:spcBef>
              <a:spcAft>
                <a:spcPts val="0"/>
              </a:spcAft>
              <a:buClr>
                <a:schemeClr val="lt1"/>
              </a:buClr>
              <a:buSzPts val="3400"/>
              <a:buNone/>
            </a:pPr>
            <a:r>
              <a:rPr lang="en-US" sz="4000" dirty="0">
                <a:latin typeface="Amatic SC"/>
                <a:cs typeface="Amatic SC"/>
                <a:sym typeface="Shadows Into Light"/>
              </a:rPr>
              <a:t>Timeframe: on going project</a:t>
            </a:r>
          </a:p>
          <a:p>
            <a:pPr marL="127394" indent="0">
              <a:buSzPts val="3400"/>
              <a:buNone/>
            </a:pPr>
            <a:r>
              <a:rPr lang="en-US" sz="4000" dirty="0">
                <a:latin typeface="Amatic SC"/>
                <a:cs typeface="Amatic SC"/>
                <a:sym typeface="Shadows Into Light"/>
              </a:rPr>
              <a:t>Student is responsible for finding their own housing.  Rabbits are </a:t>
            </a:r>
            <a:r>
              <a:rPr lang="en-US" sz="4000" u="sng" dirty="0">
                <a:latin typeface="Amatic SC"/>
                <a:cs typeface="Amatic SC"/>
                <a:sym typeface="Shadows Into Light"/>
              </a:rPr>
              <a:t>not</a:t>
            </a:r>
            <a:r>
              <a:rPr lang="en-US" sz="4000" dirty="0">
                <a:latin typeface="Amatic SC"/>
                <a:cs typeface="Amatic SC"/>
                <a:sym typeface="Shadows Into Light"/>
              </a:rPr>
              <a:t> housed at the TCISD Ag. Facility.</a:t>
            </a:r>
            <a:endParaRPr sz="4000" dirty="0">
              <a:latin typeface="Amatic SC"/>
              <a:cs typeface="Amatic SC"/>
              <a:sym typeface="Shadows Into Light"/>
            </a:endParaRPr>
          </a:p>
          <a:p>
            <a:pPr marL="127394" lvl="0" indent="0">
              <a:buSzPts val="3400"/>
              <a:buNone/>
            </a:pPr>
            <a:r>
              <a:rPr lang="en-US" sz="4000" dirty="0">
                <a:latin typeface="Amatic SC"/>
                <a:cs typeface="Amatic SC"/>
                <a:sym typeface="Shadows Into Light"/>
              </a:rPr>
              <a:t>Purchase price of the animal is approximately $60.00+ per breeding rabbit.  This project requires you to show the offspring of the breeding rabbits.</a:t>
            </a:r>
          </a:p>
          <a:p>
            <a:pPr marL="127394" lvl="0" indent="0" algn="l" rtl="0">
              <a:lnSpc>
                <a:spcPct val="90000"/>
              </a:lnSpc>
              <a:spcBef>
                <a:spcPts val="563"/>
              </a:spcBef>
              <a:spcAft>
                <a:spcPts val="0"/>
              </a:spcAft>
              <a:buClr>
                <a:schemeClr val="lt1"/>
              </a:buClr>
              <a:buSzPts val="3400"/>
              <a:buNone/>
            </a:pPr>
            <a:r>
              <a:rPr lang="en-US" sz="4000" dirty="0">
                <a:latin typeface="Amatic SC"/>
                <a:cs typeface="Amatic SC"/>
                <a:sym typeface="Shadows Into Light"/>
              </a:rPr>
              <a:t>Feed Cost: $10/ month average</a:t>
            </a:r>
            <a:endParaRPr sz="4000" dirty="0">
              <a:latin typeface="Amatic SC"/>
              <a:cs typeface="Amatic SC"/>
              <a:sym typeface="Shadows Into Light"/>
            </a:endParaRPr>
          </a:p>
          <a:p>
            <a:pPr marL="127394" lvl="0" indent="0" algn="l" rtl="0">
              <a:lnSpc>
                <a:spcPct val="90000"/>
              </a:lnSpc>
              <a:spcBef>
                <a:spcPts val="563"/>
              </a:spcBef>
              <a:spcAft>
                <a:spcPts val="0"/>
              </a:spcAft>
              <a:buClr>
                <a:schemeClr val="lt1"/>
              </a:buClr>
              <a:buSzPts val="3400"/>
              <a:buNone/>
            </a:pPr>
            <a:r>
              <a:rPr lang="en-US" sz="4000" dirty="0">
                <a:latin typeface="Amatic SC"/>
                <a:cs typeface="Amatic SC"/>
                <a:sym typeface="Shadows Into Light"/>
              </a:rPr>
              <a:t>Contact: Ms. Griffis</a:t>
            </a:r>
            <a:endParaRPr sz="4000" dirty="0">
              <a:latin typeface="Amatic SC"/>
              <a:cs typeface="Amatic SC"/>
              <a:sym typeface="Shadows Into Light"/>
            </a:endParaRPr>
          </a:p>
          <a:p>
            <a:pPr marL="127394" lvl="0" indent="0">
              <a:buSzPts val="3400"/>
              <a:buNone/>
            </a:pPr>
            <a:r>
              <a:rPr lang="en-US" sz="4000" dirty="0">
                <a:latin typeface="Amatic SC"/>
                <a:cs typeface="Amatic SC"/>
                <a:sym typeface="Shadows Into Light"/>
              </a:rPr>
              <a:t>Entry fees vary depending on show entered.</a:t>
            </a:r>
          </a:p>
        </p:txBody>
      </p:sp>
      <p:pic>
        <p:nvPicPr>
          <p:cNvPr id="3" name="Picture 2">
            <a:extLst>
              <a:ext uri="{FF2B5EF4-FFF2-40B4-BE49-F238E27FC236}">
                <a16:creationId xmlns:a16="http://schemas.microsoft.com/office/drawing/2014/main" id="{8C56A125-5771-45F0-8BFA-68D5FBA615FA}"/>
              </a:ext>
            </a:extLst>
          </p:cNvPr>
          <p:cNvPicPr>
            <a:picLocks noChangeAspect="1"/>
          </p:cNvPicPr>
          <p:nvPr/>
        </p:nvPicPr>
        <p:blipFill>
          <a:blip r:embed="rId3"/>
          <a:stretch>
            <a:fillRect/>
          </a:stretch>
        </p:blipFill>
        <p:spPr>
          <a:xfrm>
            <a:off x="6545655" y="4117502"/>
            <a:ext cx="2238156" cy="1671235"/>
          </a:xfrm>
          <a:prstGeom prst="rect">
            <a:avLst/>
          </a:prstGeom>
        </p:spPr>
      </p:pic>
    </p:spTree>
    <p:extLst>
      <p:ext uri="{BB962C8B-B14F-4D97-AF65-F5344CB8AC3E}">
        <p14:creationId xmlns:p14="http://schemas.microsoft.com/office/powerpoint/2010/main" val="222809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a:spLocks noGrp="1"/>
          </p:cNvSpPr>
          <p:nvPr>
            <p:ph type="ctrTitle"/>
          </p:nvPr>
        </p:nvSpPr>
        <p:spPr>
          <a:xfrm>
            <a:off x="0"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Galveston County Fair and Rodeo</a:t>
            </a:r>
            <a:endParaRPr sz="6000" b="1" dirty="0">
              <a:latin typeface="Amatic SC"/>
              <a:ea typeface="Amatic SC"/>
              <a:cs typeface="Amatic SC"/>
              <a:sym typeface="Amatic SC"/>
            </a:endParaRPr>
          </a:p>
        </p:txBody>
      </p:sp>
      <p:sp>
        <p:nvSpPr>
          <p:cNvPr id="284" name="Google Shape;284;p44"/>
          <p:cNvSpPr txBox="1">
            <a:spLocks noGrp="1"/>
          </p:cNvSpPr>
          <p:nvPr>
            <p:ph type="body" idx="1"/>
          </p:nvPr>
        </p:nvSpPr>
        <p:spPr>
          <a:xfrm>
            <a:off x="0" y="880859"/>
            <a:ext cx="9172877" cy="3750469"/>
          </a:xfrm>
          <a:prstGeom prst="rect">
            <a:avLst/>
          </a:prstGeom>
          <a:noFill/>
          <a:ln>
            <a:noFill/>
          </a:ln>
        </p:spPr>
        <p:txBody>
          <a:bodyPr spcFirstLastPara="1" wrap="square" lIns="91425" tIns="45700" rIns="91425" bIns="45700" anchor="t" anchorCtr="0">
            <a:noAutofit/>
          </a:bodyPr>
          <a:lstStyle/>
          <a:p>
            <a:pPr marL="127393" lvl="0" indent="0" algn="l" rtl="0">
              <a:lnSpc>
                <a:spcPct val="90000"/>
              </a:lnSpc>
              <a:spcBef>
                <a:spcPts val="563"/>
              </a:spcBef>
              <a:spcAft>
                <a:spcPts val="0"/>
              </a:spcAft>
              <a:buClr>
                <a:schemeClr val="lt1"/>
              </a:buClr>
              <a:buSzPts val="3400"/>
              <a:buNone/>
            </a:pPr>
            <a:r>
              <a:rPr lang="en-US" sz="4800" dirty="0">
                <a:latin typeface="Amatic SC"/>
                <a:ea typeface="Amatic SC"/>
                <a:cs typeface="Amatic SC"/>
                <a:sym typeface="Amatic SC"/>
              </a:rPr>
              <a:t>Date: Friday </a:t>
            </a:r>
            <a:r>
              <a:rPr lang="en-US" sz="4800" dirty="0" err="1">
                <a:latin typeface="Amatic SC"/>
                <a:ea typeface="Amatic SC"/>
                <a:cs typeface="Amatic SC"/>
                <a:sym typeface="Amatic SC"/>
              </a:rPr>
              <a:t>april</a:t>
            </a:r>
            <a:r>
              <a:rPr lang="en-US" sz="4800" dirty="0">
                <a:latin typeface="Amatic SC"/>
                <a:ea typeface="Amatic SC"/>
                <a:cs typeface="Amatic SC"/>
                <a:sym typeface="Amatic SC"/>
              </a:rPr>
              <a:t> 14-22, 2023</a:t>
            </a:r>
            <a:endParaRPr sz="5400" dirty="0">
              <a:latin typeface="Amatic SC"/>
              <a:ea typeface="Amatic SC"/>
              <a:cs typeface="Amatic SC"/>
              <a:sym typeface="Amatic SC"/>
            </a:endParaRPr>
          </a:p>
          <a:p>
            <a:pPr marL="127393" lvl="0" indent="0" algn="l" rtl="0">
              <a:lnSpc>
                <a:spcPct val="90000"/>
              </a:lnSpc>
              <a:spcBef>
                <a:spcPts val="563"/>
              </a:spcBef>
              <a:spcAft>
                <a:spcPts val="0"/>
              </a:spcAft>
              <a:buClr>
                <a:schemeClr val="lt1"/>
              </a:buClr>
              <a:buSzPts val="3400"/>
              <a:buNone/>
            </a:pPr>
            <a:r>
              <a:rPr lang="en-US" sz="4800" dirty="0">
                <a:latin typeface="Amatic SC"/>
                <a:ea typeface="Amatic SC"/>
                <a:cs typeface="Amatic SC"/>
                <a:sym typeface="Amatic SC"/>
              </a:rPr>
              <a:t>Show and Auction: Week Long</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r>
              <a:rPr lang="en-US" sz="4800" dirty="0">
                <a:latin typeface="Amatic SC"/>
                <a:ea typeface="Amatic SC"/>
                <a:cs typeface="Amatic SC"/>
                <a:sym typeface="Amatic SC"/>
              </a:rPr>
              <a:t>Entry Deadline: Remind will be sent out in advance for each species.</a:t>
            </a:r>
            <a:endParaRPr sz="4800" dirty="0">
              <a:latin typeface="Amatic SC"/>
              <a:ea typeface="Amatic SC"/>
              <a:cs typeface="Amatic SC"/>
              <a:sym typeface="Amatic SC"/>
            </a:endParaRPr>
          </a:p>
        </p:txBody>
      </p:sp>
      <p:pic>
        <p:nvPicPr>
          <p:cNvPr id="5" name="Picture 4" descr="A picture containing text, clipart&#10;&#10;Description automatically generated">
            <a:extLst>
              <a:ext uri="{FF2B5EF4-FFF2-40B4-BE49-F238E27FC236}">
                <a16:creationId xmlns:a16="http://schemas.microsoft.com/office/drawing/2014/main" id="{CC33D406-05C9-428B-9A72-D17709655EAA}"/>
              </a:ext>
            </a:extLst>
          </p:cNvPr>
          <p:cNvPicPr>
            <a:picLocks noChangeAspect="1"/>
          </p:cNvPicPr>
          <p:nvPr/>
        </p:nvPicPr>
        <p:blipFill>
          <a:blip r:embed="rId3"/>
          <a:stretch>
            <a:fillRect/>
          </a:stretch>
        </p:blipFill>
        <p:spPr>
          <a:xfrm>
            <a:off x="5866217" y="4065006"/>
            <a:ext cx="3147001" cy="2704861"/>
          </a:xfrm>
          <a:prstGeom prst="rect">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8"/>
          <p:cNvSpPr txBox="1">
            <a:spLocks noGrp="1"/>
          </p:cNvSpPr>
          <p:nvPr>
            <p:ph type="ctrTitle"/>
          </p:nvPr>
        </p:nvSpPr>
        <p:spPr>
          <a:xfrm>
            <a:off x="-83125"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Horticulture</a:t>
            </a:r>
            <a:endParaRPr sz="6000" b="1" dirty="0">
              <a:latin typeface="Amatic SC"/>
              <a:ea typeface="Amatic SC"/>
              <a:cs typeface="Amatic SC"/>
              <a:sym typeface="Amatic SC"/>
            </a:endParaRPr>
          </a:p>
        </p:txBody>
      </p:sp>
      <p:sp>
        <p:nvSpPr>
          <p:cNvPr id="311" name="Google Shape;311;p48"/>
          <p:cNvSpPr txBox="1">
            <a:spLocks noGrp="1"/>
          </p:cNvSpPr>
          <p:nvPr>
            <p:ph type="body" idx="1"/>
          </p:nvPr>
        </p:nvSpPr>
        <p:spPr>
          <a:xfrm>
            <a:off x="54248" y="880859"/>
            <a:ext cx="7072313" cy="3750469"/>
          </a:xfrm>
          <a:prstGeom prst="rect">
            <a:avLst/>
          </a:prstGeom>
          <a:noFill/>
          <a:ln>
            <a:noFill/>
          </a:ln>
        </p:spPr>
        <p:txBody>
          <a:bodyPr spcFirstLastPara="1" wrap="square" lIns="91425" tIns="45700" rIns="91425" bIns="45700" anchor="t" anchorCtr="0">
            <a:noAutofit/>
          </a:bodyPr>
          <a:lstStyle/>
          <a:p>
            <a:pPr marL="127394" lvl="0" indent="-127394" algn="l" rtl="0">
              <a:lnSpc>
                <a:spcPct val="90000"/>
              </a:lnSpc>
              <a:spcBef>
                <a:spcPts val="0"/>
              </a:spcBef>
              <a:spcAft>
                <a:spcPts val="0"/>
              </a:spcAft>
              <a:buClr>
                <a:schemeClr val="lt1"/>
              </a:buClr>
              <a:buSzPts val="3400"/>
              <a:buFont typeface="Amatic SC"/>
              <a:buChar char="•"/>
            </a:pPr>
            <a:r>
              <a:rPr lang="en-US" sz="4800" dirty="0">
                <a:latin typeface="Amatic SC"/>
                <a:ea typeface="Amatic SC"/>
                <a:cs typeface="Amatic SC"/>
                <a:sym typeface="Amatic SC"/>
              </a:rPr>
              <a:t>Opportunities for both GCFR and HLSR</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3400"/>
              <a:buFont typeface="Amatic SC"/>
              <a:buChar char="•"/>
            </a:pPr>
            <a:r>
              <a:rPr lang="en-US" sz="4800" dirty="0">
                <a:latin typeface="Amatic SC"/>
                <a:ea typeface="Amatic SC"/>
                <a:cs typeface="Amatic SC"/>
                <a:sym typeface="Amatic SC"/>
              </a:rPr>
              <a:t>Must be a paid FFA Member</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3400"/>
              <a:buFont typeface="Amatic SC"/>
              <a:buChar char="•"/>
            </a:pPr>
            <a:r>
              <a:rPr lang="en-US" sz="4800" dirty="0">
                <a:latin typeface="Amatic SC"/>
                <a:ea typeface="Amatic SC"/>
                <a:cs typeface="Amatic SC"/>
                <a:sym typeface="Amatic SC"/>
              </a:rPr>
              <a:t>Entry Fees and Deadlines vary per show</a:t>
            </a:r>
          </a:p>
          <a:p>
            <a:pPr marL="127394" lvl="0" indent="-127394" algn="l" rtl="0">
              <a:lnSpc>
                <a:spcPct val="90000"/>
              </a:lnSpc>
              <a:spcBef>
                <a:spcPts val="563"/>
              </a:spcBef>
              <a:spcAft>
                <a:spcPts val="0"/>
              </a:spcAft>
              <a:buClr>
                <a:schemeClr val="lt1"/>
              </a:buClr>
              <a:buSzPts val="3400"/>
              <a:buFont typeface="Amatic SC"/>
              <a:buChar char="•"/>
            </a:pPr>
            <a:r>
              <a:rPr lang="en-US" sz="4800" dirty="0">
                <a:latin typeface="Amatic SC"/>
                <a:ea typeface="Amatic SC"/>
                <a:cs typeface="Amatic SC"/>
                <a:sym typeface="Amatic SC"/>
              </a:rPr>
              <a:t>Contact: Ms. Richards</a:t>
            </a:r>
            <a:endParaRPr sz="5400" dirty="0">
              <a:latin typeface="Amatic SC"/>
              <a:ea typeface="Amatic SC"/>
              <a:cs typeface="Amatic SC"/>
              <a:sym typeface="Amatic SC"/>
            </a:endParaRPr>
          </a:p>
        </p:txBody>
      </p:sp>
      <p:pic>
        <p:nvPicPr>
          <p:cNvPr id="3" name="Picture 2">
            <a:extLst>
              <a:ext uri="{FF2B5EF4-FFF2-40B4-BE49-F238E27FC236}">
                <a16:creationId xmlns:a16="http://schemas.microsoft.com/office/drawing/2014/main" id="{88B8B96C-32FA-4EF0-AB6C-9AF3C708B9CB}"/>
              </a:ext>
            </a:extLst>
          </p:cNvPr>
          <p:cNvPicPr>
            <a:picLocks noChangeAspect="1"/>
          </p:cNvPicPr>
          <p:nvPr/>
        </p:nvPicPr>
        <p:blipFill>
          <a:blip r:embed="rId3"/>
          <a:stretch>
            <a:fillRect/>
          </a:stretch>
        </p:blipFill>
        <p:spPr>
          <a:xfrm>
            <a:off x="7050093" y="4128379"/>
            <a:ext cx="1678314" cy="2523395"/>
          </a:xfrm>
          <a:prstGeom prst="rect">
            <a:avLst/>
          </a:prstGeom>
        </p:spPr>
      </p:pic>
      <p:pic>
        <p:nvPicPr>
          <p:cNvPr id="5" name="Picture 4">
            <a:extLst>
              <a:ext uri="{FF2B5EF4-FFF2-40B4-BE49-F238E27FC236}">
                <a16:creationId xmlns:a16="http://schemas.microsoft.com/office/drawing/2014/main" id="{09E4E1A7-F3B9-4500-B4F7-DD08B711FDFB}"/>
              </a:ext>
            </a:extLst>
          </p:cNvPr>
          <p:cNvPicPr>
            <a:picLocks noChangeAspect="1"/>
          </p:cNvPicPr>
          <p:nvPr/>
        </p:nvPicPr>
        <p:blipFill>
          <a:blip r:embed="rId4"/>
          <a:stretch>
            <a:fillRect/>
          </a:stretch>
        </p:blipFill>
        <p:spPr>
          <a:xfrm>
            <a:off x="488886" y="3997368"/>
            <a:ext cx="2262611" cy="25365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ctrTitle"/>
          </p:nvPr>
        </p:nvSpPr>
        <p:spPr>
          <a:xfrm>
            <a:off x="100042" y="266464"/>
            <a:ext cx="9172877" cy="88085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SzPts val="1400"/>
              <a:buNone/>
            </a:pPr>
            <a:r>
              <a:rPr lang="en-US" b="1" dirty="0">
                <a:latin typeface="Amatic SC"/>
                <a:ea typeface="Amatic SC"/>
                <a:cs typeface="Amatic SC"/>
                <a:sym typeface="Amatic SC"/>
              </a:rPr>
              <a:t>Ag. </a:t>
            </a:r>
            <a:r>
              <a:rPr lang="en-US" sz="5400" b="1" dirty="0">
                <a:latin typeface="Amatic SC"/>
                <a:ea typeface="Amatic SC"/>
                <a:cs typeface="Amatic SC"/>
                <a:sym typeface="Amatic SC"/>
              </a:rPr>
              <a:t>Mechanics</a:t>
            </a:r>
            <a:r>
              <a:rPr lang="en-US" b="1" dirty="0">
                <a:latin typeface="Amatic SC"/>
                <a:ea typeface="Amatic SC"/>
                <a:cs typeface="Amatic SC"/>
                <a:sym typeface="Amatic SC"/>
              </a:rPr>
              <a:t> Project</a:t>
            </a:r>
            <a:endParaRPr dirty="0">
              <a:latin typeface="Amatic SC"/>
              <a:ea typeface="Amatic SC"/>
              <a:cs typeface="Amatic SC"/>
              <a:sym typeface="Amatic SC"/>
            </a:endParaRPr>
          </a:p>
        </p:txBody>
      </p:sp>
      <p:pic>
        <p:nvPicPr>
          <p:cNvPr id="319" name="Google Shape;319;p49"/>
          <p:cNvPicPr preferRelativeResize="0">
            <a:picLocks noGrp="1"/>
          </p:cNvPicPr>
          <p:nvPr>
            <p:ph type="body" idx="1"/>
          </p:nvPr>
        </p:nvPicPr>
        <p:blipFill rotWithShape="1">
          <a:blip r:embed="rId3">
            <a:alphaModFix/>
          </a:blip>
          <a:stretch/>
        </p:blipFill>
        <p:spPr>
          <a:xfrm>
            <a:off x="765631" y="1846907"/>
            <a:ext cx="2752998" cy="4218843"/>
          </a:xfrm>
          <a:prstGeom prst="rect">
            <a:avLst/>
          </a:prstGeom>
          <a:noFill/>
          <a:ln>
            <a:noFill/>
          </a:ln>
        </p:spPr>
      </p:pic>
      <p:pic>
        <p:nvPicPr>
          <p:cNvPr id="320" name="Google Shape;320;p49"/>
          <p:cNvPicPr preferRelativeResize="0">
            <a:picLocks noGrp="1"/>
          </p:cNvPicPr>
          <p:nvPr>
            <p:ph type="body" idx="4294967295"/>
          </p:nvPr>
        </p:nvPicPr>
        <p:blipFill rotWithShape="1">
          <a:blip r:embed="rId4">
            <a:alphaModFix/>
          </a:blip>
          <a:srcRect t="19954" b="7815"/>
          <a:stretch/>
        </p:blipFill>
        <p:spPr>
          <a:xfrm>
            <a:off x="5051834" y="1747319"/>
            <a:ext cx="3508041" cy="447302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0"/>
          <p:cNvSpPr txBox="1">
            <a:spLocks noGrp="1"/>
          </p:cNvSpPr>
          <p:nvPr>
            <p:ph type="ctrTitle"/>
          </p:nvPr>
        </p:nvSpPr>
        <p:spPr>
          <a:xfrm>
            <a:off x="118149" y="49828"/>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Ag. Mechanics</a:t>
            </a:r>
            <a:endParaRPr sz="6000" b="1" dirty="0">
              <a:latin typeface="Amatic SC"/>
              <a:ea typeface="Amatic SC"/>
              <a:cs typeface="Amatic SC"/>
              <a:sym typeface="Amatic SC"/>
            </a:endParaRPr>
          </a:p>
        </p:txBody>
      </p:sp>
      <p:sp>
        <p:nvSpPr>
          <p:cNvPr id="326" name="Google Shape;326;p50"/>
          <p:cNvSpPr txBox="1">
            <a:spLocks noGrp="1"/>
          </p:cNvSpPr>
          <p:nvPr>
            <p:ph type="body" idx="1"/>
          </p:nvPr>
        </p:nvSpPr>
        <p:spPr>
          <a:xfrm>
            <a:off x="118149" y="930687"/>
            <a:ext cx="9025851" cy="3750469"/>
          </a:xfrm>
          <a:prstGeom prst="rect">
            <a:avLst/>
          </a:prstGeom>
          <a:noFill/>
          <a:ln>
            <a:noFill/>
          </a:ln>
        </p:spPr>
        <p:txBody>
          <a:bodyPr spcFirstLastPara="1" wrap="square" lIns="91425" tIns="45700" rIns="91425" bIns="45700" anchor="t" anchorCtr="0">
            <a:noAutofit/>
          </a:bodyPr>
          <a:lstStyle/>
          <a:p>
            <a:pPr marL="127394" lvl="0" indent="-127394" algn="l" rtl="0">
              <a:lnSpc>
                <a:spcPct val="90000"/>
              </a:lnSpc>
              <a:spcBef>
                <a:spcPts val="0"/>
              </a:spcBef>
              <a:spcAft>
                <a:spcPts val="0"/>
              </a:spcAft>
              <a:buClr>
                <a:schemeClr val="lt1"/>
              </a:buClr>
              <a:buSzPts val="3400"/>
              <a:buFont typeface="Amatic SC"/>
              <a:buChar char="•"/>
            </a:pPr>
            <a:r>
              <a:rPr lang="en-US" sz="4800" dirty="0">
                <a:latin typeface="Amatic SC"/>
                <a:ea typeface="Amatic SC"/>
                <a:cs typeface="Amatic SC"/>
                <a:sym typeface="Amatic SC"/>
              </a:rPr>
              <a:t>Opportunities at Galveston County Fair &amp; Rodeo</a:t>
            </a:r>
            <a:endParaRPr sz="5400" dirty="0">
              <a:latin typeface="Amatic SC"/>
              <a:ea typeface="Amatic SC"/>
              <a:cs typeface="Amatic SC"/>
              <a:sym typeface="Amatic SC"/>
            </a:endParaRPr>
          </a:p>
          <a:p>
            <a:pPr marL="127393" lvl="0" indent="-127393" algn="l" rtl="0">
              <a:lnSpc>
                <a:spcPct val="90000"/>
              </a:lnSpc>
              <a:spcBef>
                <a:spcPts val="563"/>
              </a:spcBef>
              <a:spcAft>
                <a:spcPts val="0"/>
              </a:spcAft>
              <a:buClr>
                <a:schemeClr val="lt1"/>
              </a:buClr>
              <a:buSzPts val="3400"/>
              <a:buFont typeface="Amatic SC"/>
              <a:buChar char="•"/>
            </a:pPr>
            <a:r>
              <a:rPr lang="en-US" sz="4800" dirty="0">
                <a:latin typeface="Amatic SC"/>
                <a:ea typeface="Amatic SC"/>
                <a:cs typeface="Amatic SC"/>
                <a:sym typeface="Amatic SC"/>
              </a:rPr>
              <a:t>Must be a paid FFA Member</a:t>
            </a:r>
            <a:endParaRPr sz="4800" dirty="0">
              <a:latin typeface="Amatic SC"/>
              <a:ea typeface="Amatic SC"/>
              <a:cs typeface="Amatic SC"/>
              <a:sym typeface="Amatic SC"/>
            </a:endParaRPr>
          </a:p>
          <a:p>
            <a:pPr marL="127394" lvl="0" indent="-127394" algn="l" rtl="0">
              <a:lnSpc>
                <a:spcPct val="90000"/>
              </a:lnSpc>
              <a:spcBef>
                <a:spcPts val="563"/>
              </a:spcBef>
              <a:spcAft>
                <a:spcPts val="0"/>
              </a:spcAft>
              <a:buSzPts val="3400"/>
              <a:buFont typeface="Amatic SC"/>
              <a:buChar char="•"/>
            </a:pPr>
            <a:r>
              <a:rPr lang="en-US" sz="4800" dirty="0">
                <a:latin typeface="Amatic SC"/>
                <a:ea typeface="Amatic SC"/>
                <a:cs typeface="Amatic SC"/>
                <a:sym typeface="Amatic SC"/>
              </a:rPr>
              <a:t>Entry Fees vary</a:t>
            </a:r>
            <a:endParaRPr sz="48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3400"/>
              <a:buFont typeface="Amatic SC"/>
              <a:buChar char="•"/>
            </a:pPr>
            <a:r>
              <a:rPr lang="en-US" sz="4800" dirty="0">
                <a:latin typeface="Amatic SC"/>
                <a:ea typeface="Amatic SC"/>
                <a:cs typeface="Amatic SC"/>
                <a:sym typeface="Amatic SC"/>
              </a:rPr>
              <a:t>Build project from Wood or Metal</a:t>
            </a:r>
            <a:endParaRPr sz="54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3400"/>
              <a:buFont typeface="Amatic SC"/>
              <a:buChar char="•"/>
            </a:pPr>
            <a:r>
              <a:rPr lang="en-US" sz="4800" dirty="0">
                <a:latin typeface="Amatic SC"/>
                <a:ea typeface="Amatic SC"/>
                <a:cs typeface="Amatic SC"/>
                <a:sym typeface="Amatic SC"/>
              </a:rPr>
              <a:t>Project ideas: Trailers, Agriculture Equipment, Livestock and Wildlife Equipment, Home/Woodwork Projects, Tractor Restoration, Horse Equipment</a:t>
            </a:r>
            <a:endParaRPr sz="5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400"/>
              <a:buNone/>
            </a:pPr>
            <a:endParaRPr sz="4800" dirty="0">
              <a:latin typeface="Amatic SC"/>
              <a:ea typeface="Amatic SC"/>
              <a:cs typeface="Amatic SC"/>
              <a:sym typeface="Amatic S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2"/>
          <p:cNvSpPr txBox="1">
            <a:spLocks noGrp="1"/>
          </p:cNvSpPr>
          <p:nvPr>
            <p:ph type="ctrTitle"/>
          </p:nvPr>
        </p:nvSpPr>
        <p:spPr>
          <a:xfrm>
            <a:off x="19858" y="84663"/>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6600" b="1" dirty="0">
                <a:latin typeface="Amatic SC"/>
                <a:ea typeface="Amatic SC"/>
                <a:cs typeface="Amatic SC"/>
                <a:sym typeface="Amatic SC"/>
              </a:rPr>
              <a:t>CDEs </a:t>
            </a:r>
            <a:r>
              <a:rPr lang="en-US" sz="5400" b="1" dirty="0">
                <a:latin typeface="Amatic SC"/>
                <a:ea typeface="Amatic SC"/>
                <a:cs typeface="Amatic SC"/>
                <a:sym typeface="Amatic SC"/>
              </a:rPr>
              <a:t>(Career Development Events)</a:t>
            </a:r>
            <a:endParaRPr sz="6600" b="1" dirty="0">
              <a:latin typeface="Amatic SC"/>
              <a:ea typeface="Amatic SC"/>
              <a:cs typeface="Amatic SC"/>
              <a:sym typeface="Amatic SC"/>
            </a:endParaRPr>
          </a:p>
        </p:txBody>
      </p:sp>
      <p:sp>
        <p:nvSpPr>
          <p:cNvPr id="339" name="Google Shape;339;p52"/>
          <p:cNvSpPr txBox="1">
            <a:spLocks noGrp="1"/>
          </p:cNvSpPr>
          <p:nvPr>
            <p:ph type="body" idx="1"/>
          </p:nvPr>
        </p:nvSpPr>
        <p:spPr>
          <a:xfrm>
            <a:off x="108724" y="897766"/>
            <a:ext cx="7072313" cy="3750469"/>
          </a:xfrm>
          <a:prstGeom prst="rect">
            <a:avLst/>
          </a:prstGeom>
          <a:noFill/>
          <a:ln>
            <a:noFill/>
          </a:ln>
        </p:spPr>
        <p:txBody>
          <a:bodyPr spcFirstLastPara="1" wrap="square" lIns="91425" tIns="45700" rIns="91425" bIns="45700" anchor="t" anchorCtr="0">
            <a:noAutofit/>
          </a:bodyPr>
          <a:lstStyle/>
          <a:p>
            <a:pPr marL="127394" lvl="0" indent="-234950" algn="l" rtl="0">
              <a:lnSpc>
                <a:spcPct val="90000"/>
              </a:lnSpc>
              <a:spcBef>
                <a:spcPts val="0"/>
              </a:spcBef>
              <a:spcAft>
                <a:spcPts val="0"/>
              </a:spcAft>
              <a:buClr>
                <a:schemeClr val="lt1"/>
              </a:buClr>
              <a:buSzPts val="3700"/>
              <a:buFont typeface="Amatic SC"/>
              <a:buChar char="•"/>
            </a:pPr>
            <a:r>
              <a:rPr lang="en-US" sz="4800" dirty="0">
                <a:solidFill>
                  <a:schemeClr val="tx1"/>
                </a:solidFill>
                <a:latin typeface="Amatic SC"/>
                <a:ea typeface="Amatic SC"/>
                <a:cs typeface="Amatic SC"/>
                <a:sym typeface="Amatic SC"/>
                <a:hlinkClick r:id="rId3">
                  <a:extLst>
                    <a:ext uri="{A12FA001-AC4F-418D-AE19-62706E023703}">
                      <ahyp:hlinkClr xmlns:ahyp="http://schemas.microsoft.com/office/drawing/2018/hyperlinkcolor" val="tx"/>
                    </a:ext>
                  </a:extLst>
                </a:hlinkClick>
              </a:rPr>
              <a:t>Why Compete in CDEs? </a:t>
            </a:r>
            <a:endParaRPr sz="4800" dirty="0">
              <a:solidFill>
                <a:schemeClr val="tx1"/>
              </a:solidFill>
              <a:latin typeface="Amatic SC"/>
              <a:ea typeface="Amatic SC"/>
              <a:cs typeface="Amatic SC"/>
              <a:sym typeface="Amatic SC"/>
            </a:endParaRPr>
          </a:p>
        </p:txBody>
      </p:sp>
      <p:graphicFrame>
        <p:nvGraphicFramePr>
          <p:cNvPr id="340" name="Google Shape;340;p52"/>
          <p:cNvGraphicFramePr/>
          <p:nvPr>
            <p:extLst>
              <p:ext uri="{D42A27DB-BD31-4B8C-83A1-F6EECF244321}">
                <p14:modId xmlns:p14="http://schemas.microsoft.com/office/powerpoint/2010/main" val="3490667326"/>
              </p:ext>
            </p:extLst>
          </p:nvPr>
        </p:nvGraphicFramePr>
        <p:xfrm>
          <a:off x="108723" y="2118510"/>
          <a:ext cx="8682192" cy="3962420"/>
        </p:xfrm>
        <a:graphic>
          <a:graphicData uri="http://schemas.openxmlformats.org/drawingml/2006/table">
            <a:tbl>
              <a:tblPr firstRow="1" bandRow="1">
                <a:noFill/>
                <a:tableStyleId>{79D92E09-8E20-46A1-9D8A-C9A849D7110A}</a:tableStyleId>
              </a:tblPr>
              <a:tblGrid>
                <a:gridCol w="2894064">
                  <a:extLst>
                    <a:ext uri="{9D8B030D-6E8A-4147-A177-3AD203B41FA5}">
                      <a16:colId xmlns:a16="http://schemas.microsoft.com/office/drawing/2014/main" val="20000"/>
                    </a:ext>
                  </a:extLst>
                </a:gridCol>
                <a:gridCol w="2894064">
                  <a:extLst>
                    <a:ext uri="{9D8B030D-6E8A-4147-A177-3AD203B41FA5}">
                      <a16:colId xmlns:a16="http://schemas.microsoft.com/office/drawing/2014/main" val="709184384"/>
                    </a:ext>
                  </a:extLst>
                </a:gridCol>
                <a:gridCol w="2894064">
                  <a:extLst>
                    <a:ext uri="{9D8B030D-6E8A-4147-A177-3AD203B41FA5}">
                      <a16:colId xmlns:a16="http://schemas.microsoft.com/office/drawing/2014/main" val="20001"/>
                    </a:ext>
                  </a:extLst>
                </a:gridCol>
              </a:tblGrid>
              <a:tr h="1056480">
                <a:tc>
                  <a:txBody>
                    <a:bodyPr/>
                    <a:lstStyle/>
                    <a:p>
                      <a:pPr marL="0" marR="0" lvl="0" indent="0" algn="ctr" rtl="0">
                        <a:lnSpc>
                          <a:spcPct val="100000"/>
                        </a:lnSpc>
                        <a:spcBef>
                          <a:spcPts val="0"/>
                        </a:spcBef>
                        <a:spcAft>
                          <a:spcPts val="0"/>
                        </a:spcAft>
                        <a:buClr>
                          <a:srgbClr val="000000"/>
                        </a:buClr>
                        <a:buSzPts val="2400"/>
                        <a:buFont typeface="Arial"/>
                        <a:buNone/>
                      </a:pPr>
                      <a:r>
                        <a:rPr lang="en-US" sz="4000" u="none" strike="noStrike" cap="none" dirty="0">
                          <a:solidFill>
                            <a:srgbClr val="002060"/>
                          </a:solidFill>
                          <a:latin typeface="Amatic SC"/>
                          <a:ea typeface="Amatic SC"/>
                          <a:cs typeface="Amatic SC"/>
                          <a:sym typeface="Amatic SC"/>
                        </a:rPr>
                        <a:t>M</a:t>
                      </a:r>
                      <a:r>
                        <a:rPr lang="en-US" sz="4000" dirty="0">
                          <a:solidFill>
                            <a:srgbClr val="002060"/>
                          </a:solidFill>
                          <a:latin typeface="Amatic SC"/>
                          <a:ea typeface="Amatic SC"/>
                          <a:cs typeface="Amatic SC"/>
                          <a:sym typeface="Amatic SC"/>
                        </a:rPr>
                        <a:t>rs. Ashcraft</a:t>
                      </a:r>
                      <a:endParaRPr sz="2400" u="none" strike="noStrike" cap="none" dirty="0">
                        <a:solidFill>
                          <a:srgbClr val="002060"/>
                        </a:solidFill>
                        <a:latin typeface="Amatic SC"/>
                        <a:ea typeface="Amatic SC"/>
                        <a:cs typeface="Amatic SC"/>
                        <a:sym typeface="Amatic SC"/>
                      </a:endParaRPr>
                    </a:p>
                  </a:txBody>
                  <a:tcPr marL="91450" marR="91450" marT="45725" marB="45725">
                    <a:solidFill>
                      <a:srgbClr val="FFFF6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lang="en-US" sz="4000" b="1" i="0" u="none" strike="noStrike" cap="none" dirty="0">
                          <a:solidFill>
                            <a:srgbClr val="002060"/>
                          </a:solidFill>
                          <a:latin typeface="Amatic SC"/>
                          <a:ea typeface="Amatic SC"/>
                          <a:cs typeface="Amatic SC"/>
                          <a:sym typeface="Amatic SC"/>
                        </a:rPr>
                        <a:t>Ms. Griffis</a:t>
                      </a:r>
                    </a:p>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Amatic SC"/>
                        <a:ea typeface="Amatic SC"/>
                        <a:cs typeface="Amatic SC"/>
                        <a:sym typeface="Amatic SC"/>
                      </a:endParaRPr>
                    </a:p>
                  </a:txBody>
                  <a:tcPr marL="91450" marR="91450" marT="45725" marB="45725">
                    <a:solidFill>
                      <a:srgbClr val="FFFF66"/>
                    </a:solid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US" sz="4000" u="none" strike="noStrike" cap="none" dirty="0">
                          <a:solidFill>
                            <a:srgbClr val="002060"/>
                          </a:solidFill>
                          <a:latin typeface="Amatic SC"/>
                          <a:ea typeface="Amatic SC"/>
                          <a:cs typeface="Amatic SC"/>
                          <a:sym typeface="Amatic SC"/>
                        </a:rPr>
                        <a:t>M</a:t>
                      </a:r>
                      <a:r>
                        <a:rPr lang="en-US" sz="4000" dirty="0">
                          <a:solidFill>
                            <a:srgbClr val="002060"/>
                          </a:solidFill>
                          <a:latin typeface="Amatic SC"/>
                          <a:ea typeface="Amatic SC"/>
                          <a:cs typeface="Amatic SC"/>
                          <a:sym typeface="Amatic SC"/>
                        </a:rPr>
                        <a:t>s. Richards</a:t>
                      </a:r>
                      <a:endParaRPr sz="2400" u="none" strike="noStrike" cap="none" dirty="0">
                        <a:solidFill>
                          <a:srgbClr val="002060"/>
                        </a:solidFill>
                        <a:latin typeface="Amatic SC"/>
                        <a:ea typeface="Amatic SC"/>
                        <a:cs typeface="Amatic SC"/>
                        <a:sym typeface="Amatic SC"/>
                      </a:endParaRPr>
                    </a:p>
                  </a:txBody>
                  <a:tcPr marL="91450" marR="91450" marT="45725" marB="45725">
                    <a:solidFill>
                      <a:srgbClr val="FFFF66"/>
                    </a:solidFill>
                  </a:tcPr>
                </a:tc>
                <a:extLst>
                  <a:ext uri="{0D108BD9-81ED-4DB2-BD59-A6C34878D82A}">
                    <a16:rowId xmlns:a16="http://schemas.microsoft.com/office/drawing/2014/main" val="10000"/>
                  </a:ext>
                </a:extLst>
              </a:tr>
              <a:tr h="2785243">
                <a:tc>
                  <a:txBody>
                    <a:bodyPr/>
                    <a:lstStyle/>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Vet Med</a:t>
                      </a:r>
                      <a:endParaRPr sz="40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Poultry</a:t>
                      </a:r>
                    </a:p>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Livestock</a:t>
                      </a:r>
                      <a:endParaRPr sz="4000" dirty="0">
                        <a:solidFill>
                          <a:srgbClr val="002060"/>
                        </a:solidFill>
                        <a:latin typeface="Amatic SC"/>
                        <a:ea typeface="Amatic SC"/>
                        <a:cs typeface="Amatic SC"/>
                        <a:sym typeface="Amatic S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4000" b="0" i="0" u="none" strike="noStrike" cap="none" dirty="0">
                          <a:solidFill>
                            <a:srgbClr val="002060"/>
                          </a:solidFill>
                          <a:latin typeface="Amatic SC"/>
                          <a:ea typeface="Amatic SC"/>
                          <a:cs typeface="Amatic SC"/>
                          <a:sym typeface="Amatic SC"/>
                        </a:rPr>
                        <a:t>Wool</a:t>
                      </a:r>
                    </a:p>
                    <a:p>
                      <a:pPr marL="0" marR="0" lvl="0" indent="0" algn="ctr" rtl="0">
                        <a:lnSpc>
                          <a:spcPct val="100000"/>
                        </a:lnSpc>
                        <a:spcBef>
                          <a:spcPts val="0"/>
                        </a:spcBef>
                        <a:spcAft>
                          <a:spcPts val="0"/>
                        </a:spcAft>
                        <a:buClr>
                          <a:srgbClr val="000000"/>
                        </a:buClr>
                        <a:buSzPts val="2400"/>
                        <a:buFont typeface="Arial"/>
                        <a:buNone/>
                      </a:pPr>
                      <a:r>
                        <a:rPr lang="en-US" sz="4000" b="0" i="0" u="none" strike="noStrike" cap="none" dirty="0">
                          <a:solidFill>
                            <a:srgbClr val="002060"/>
                          </a:solidFill>
                          <a:latin typeface="Amatic SC"/>
                          <a:ea typeface="Amatic SC"/>
                          <a:cs typeface="Amatic SC"/>
                          <a:sym typeface="Amatic SC"/>
                        </a:rPr>
                        <a:t>Range</a:t>
                      </a:r>
                    </a:p>
                    <a:p>
                      <a:pPr marL="0" marR="0" lvl="0" indent="0" algn="ctr" rtl="0">
                        <a:lnSpc>
                          <a:spcPct val="100000"/>
                        </a:lnSpc>
                        <a:spcBef>
                          <a:spcPts val="0"/>
                        </a:spcBef>
                        <a:spcAft>
                          <a:spcPts val="0"/>
                        </a:spcAft>
                        <a:buClr>
                          <a:srgbClr val="000000"/>
                        </a:buClr>
                        <a:buSzPts val="2400"/>
                        <a:buFont typeface="Arial"/>
                        <a:buNone/>
                      </a:pPr>
                      <a:r>
                        <a:rPr lang="en-US" sz="4000" b="0" i="0" u="none" strike="noStrike" cap="none" dirty="0">
                          <a:solidFill>
                            <a:srgbClr val="002060"/>
                          </a:solidFill>
                          <a:latin typeface="Amatic SC"/>
                          <a:ea typeface="Amatic SC"/>
                          <a:cs typeface="Amatic SC"/>
                          <a:sym typeface="Amatic SC"/>
                        </a:rPr>
                        <a:t>Wildlife</a:t>
                      </a:r>
                    </a:p>
                    <a:p>
                      <a:pPr marL="0" marR="0" lvl="0" indent="0" algn="ctr" rtl="0">
                        <a:lnSpc>
                          <a:spcPct val="100000"/>
                        </a:lnSpc>
                        <a:spcBef>
                          <a:spcPts val="0"/>
                        </a:spcBef>
                        <a:spcAft>
                          <a:spcPts val="0"/>
                        </a:spcAft>
                        <a:buClr>
                          <a:srgbClr val="000000"/>
                        </a:buClr>
                        <a:buSzPts val="2400"/>
                        <a:buFont typeface="Arial"/>
                        <a:buNone/>
                      </a:pPr>
                      <a:r>
                        <a:rPr lang="en-US" sz="4000" b="0" i="0" u="none" strike="noStrike" cap="none" dirty="0">
                          <a:solidFill>
                            <a:srgbClr val="002060"/>
                          </a:solidFill>
                          <a:latin typeface="Amatic SC"/>
                          <a:ea typeface="Amatic SC"/>
                          <a:cs typeface="Amatic SC"/>
                          <a:sym typeface="Amatic SC"/>
                        </a:rPr>
                        <a:t>Milk Quality</a:t>
                      </a:r>
                    </a:p>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Amatic SC"/>
                        <a:ea typeface="Amatic SC"/>
                        <a:cs typeface="Amatic SC"/>
                        <a:sym typeface="Amatic SC"/>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Floriculture</a:t>
                      </a:r>
                      <a:endParaRPr sz="40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Entomology</a:t>
                      </a:r>
                    </a:p>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Nursery/ Landscape</a:t>
                      </a:r>
                    </a:p>
                    <a:p>
                      <a:pPr marL="0" marR="0" lvl="0" indent="0" algn="ctr" rtl="0">
                        <a:lnSpc>
                          <a:spcPct val="100000"/>
                        </a:lnSpc>
                        <a:spcBef>
                          <a:spcPts val="0"/>
                        </a:spcBef>
                        <a:spcAft>
                          <a:spcPts val="0"/>
                        </a:spcAft>
                        <a:buClr>
                          <a:srgbClr val="000000"/>
                        </a:buClr>
                        <a:buSzPts val="2400"/>
                        <a:buFont typeface="Arial"/>
                        <a:buNone/>
                      </a:pPr>
                      <a:r>
                        <a:rPr lang="en-US" sz="4000" dirty="0">
                          <a:solidFill>
                            <a:srgbClr val="002060"/>
                          </a:solidFill>
                          <a:latin typeface="Amatic SC"/>
                          <a:ea typeface="Amatic SC"/>
                          <a:cs typeface="Amatic SC"/>
                          <a:sym typeface="Amatic SC"/>
                        </a:rPr>
                        <a:t>Plant ID</a:t>
                      </a:r>
                      <a:endParaRPr sz="4000" dirty="0">
                        <a:solidFill>
                          <a:srgbClr val="002060"/>
                        </a:solidFill>
                        <a:latin typeface="Amatic SC"/>
                        <a:ea typeface="Amatic SC"/>
                        <a:cs typeface="Amatic SC"/>
                        <a:sym typeface="Amatic SC"/>
                      </a:endParaRPr>
                    </a:p>
                    <a:p>
                      <a:pPr marL="0" marR="0" lvl="0" indent="0" algn="ctr"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Amatic SC"/>
                        <a:ea typeface="Amatic SC"/>
                        <a:cs typeface="Amatic SC"/>
                        <a:sym typeface="Amatic SC"/>
                      </a:endParaRP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7"/>
          <p:cNvSpPr txBox="1">
            <a:spLocks noGrp="1"/>
          </p:cNvSpPr>
          <p:nvPr>
            <p:ph type="ctrTitle"/>
          </p:nvPr>
        </p:nvSpPr>
        <p:spPr>
          <a:xfrm>
            <a:off x="-14439" y="0"/>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Community Service Activities </a:t>
            </a:r>
            <a:endParaRPr sz="5400" b="1" dirty="0">
              <a:latin typeface="Amatic SC"/>
              <a:ea typeface="Amatic SC"/>
              <a:cs typeface="Amatic SC"/>
              <a:sym typeface="Amatic SC"/>
            </a:endParaRPr>
          </a:p>
        </p:txBody>
      </p:sp>
      <p:sp>
        <p:nvSpPr>
          <p:cNvPr id="441" name="Google Shape;441;p57"/>
          <p:cNvSpPr txBox="1">
            <a:spLocks noGrp="1"/>
          </p:cNvSpPr>
          <p:nvPr>
            <p:ph type="body" idx="1"/>
          </p:nvPr>
        </p:nvSpPr>
        <p:spPr>
          <a:xfrm>
            <a:off x="122066" y="999855"/>
            <a:ext cx="7529957" cy="3750469"/>
          </a:xfrm>
          <a:prstGeom prst="rect">
            <a:avLst/>
          </a:prstGeom>
          <a:noFill/>
          <a:ln>
            <a:noFill/>
          </a:ln>
        </p:spPr>
        <p:txBody>
          <a:bodyPr spcFirstLastPara="1" wrap="square" lIns="91425" tIns="45700" rIns="91425" bIns="45700" anchor="t" anchorCtr="0">
            <a:noAutofit/>
          </a:bodyPr>
          <a:lstStyle/>
          <a:p>
            <a:pPr marL="127394" lvl="0" indent="-234950" algn="l" rtl="0">
              <a:lnSpc>
                <a:spcPct val="90000"/>
              </a:lnSpc>
              <a:spcBef>
                <a:spcPts val="0"/>
              </a:spcBef>
              <a:spcAft>
                <a:spcPts val="0"/>
              </a:spcAft>
              <a:buClr>
                <a:schemeClr val="lt1"/>
              </a:buClr>
              <a:buSzPts val="3700"/>
              <a:buFont typeface="Amatic SC"/>
              <a:buChar char="•"/>
            </a:pPr>
            <a:r>
              <a:rPr lang="en-US" sz="4800" dirty="0">
                <a:latin typeface="Amatic SC"/>
                <a:ea typeface="Amatic SC"/>
                <a:cs typeface="Amatic SC"/>
                <a:sym typeface="Amatic SC"/>
              </a:rPr>
              <a:t>Current “Living to Serve” Community service projects will be posted online and in the Reminds</a:t>
            </a:r>
            <a:endParaRPr sz="48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733"/>
              <a:buNone/>
            </a:pPr>
            <a:endParaRPr sz="4800" dirty="0">
              <a:latin typeface="Amatic SC"/>
              <a:ea typeface="Amatic SC"/>
              <a:cs typeface="Amatic SC"/>
              <a:sym typeface="Amatic S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6"/>
          <p:cNvSpPr txBox="1">
            <a:spLocks noGrp="1"/>
          </p:cNvSpPr>
          <p:nvPr>
            <p:ph type="ctrTitle"/>
          </p:nvPr>
        </p:nvSpPr>
        <p:spPr>
          <a:xfrm>
            <a:off x="-28877" y="111823"/>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Fundraisers</a:t>
            </a:r>
            <a:endParaRPr b="1" dirty="0">
              <a:latin typeface="Amatic SC"/>
              <a:ea typeface="Amatic SC"/>
              <a:cs typeface="Amatic SC"/>
              <a:sym typeface="Amatic SC"/>
            </a:endParaRPr>
          </a:p>
        </p:txBody>
      </p:sp>
      <p:sp>
        <p:nvSpPr>
          <p:cNvPr id="434" name="Google Shape;434;p56"/>
          <p:cNvSpPr txBox="1">
            <a:spLocks noGrp="1"/>
          </p:cNvSpPr>
          <p:nvPr>
            <p:ph type="body" idx="1"/>
          </p:nvPr>
        </p:nvSpPr>
        <p:spPr>
          <a:xfrm>
            <a:off x="162962" y="896294"/>
            <a:ext cx="8384953" cy="4842928"/>
          </a:xfrm>
          <a:prstGeom prst="rect">
            <a:avLst/>
          </a:prstGeom>
          <a:noFill/>
          <a:ln>
            <a:noFill/>
          </a:ln>
        </p:spPr>
        <p:txBody>
          <a:bodyPr spcFirstLastPara="1" wrap="square" lIns="91425" tIns="45700" rIns="91425" bIns="45700" anchor="t" anchorCtr="0">
            <a:noAutofit/>
          </a:bodyPr>
          <a:lstStyle/>
          <a:p>
            <a:pPr marL="685800" lvl="0" indent="-685800" algn="l" rtl="0">
              <a:lnSpc>
                <a:spcPct val="90000"/>
              </a:lnSpc>
              <a:spcBef>
                <a:spcPts val="0"/>
              </a:spcBef>
              <a:spcAft>
                <a:spcPts val="0"/>
              </a:spcAft>
              <a:buClr>
                <a:schemeClr val="lt1"/>
              </a:buClr>
              <a:buSzPts val="3200"/>
              <a:buFont typeface="Arial" panose="020B0604020202020204" pitchFamily="34" charset="0"/>
              <a:buChar char="•"/>
            </a:pPr>
            <a:r>
              <a:rPr lang="en-US" sz="4800" dirty="0">
                <a:latin typeface="Amatic SC"/>
                <a:ea typeface="Amatic SC"/>
                <a:cs typeface="Amatic SC"/>
                <a:sym typeface="Amatic SC"/>
              </a:rPr>
              <a:t>Fundraisers</a:t>
            </a:r>
          </a:p>
          <a:p>
            <a:pPr marL="1143000" lvl="1" indent="-685800">
              <a:spcBef>
                <a:spcPts val="0"/>
              </a:spcBef>
              <a:buSzPts val="3200"/>
              <a:buFont typeface="Arial" panose="020B0604020202020204" pitchFamily="34" charset="0"/>
              <a:buChar char="•"/>
            </a:pPr>
            <a:r>
              <a:rPr lang="en-US" sz="4800" dirty="0">
                <a:latin typeface="Amatic SC"/>
                <a:ea typeface="Amatic SC"/>
                <a:cs typeface="Amatic SC"/>
                <a:sym typeface="Amatic SC"/>
              </a:rPr>
              <a:t>Top Salesman Award will account ALL Fundraisers</a:t>
            </a:r>
          </a:p>
          <a:p>
            <a:pPr marL="1143000" lvl="1" indent="-685800">
              <a:spcBef>
                <a:spcPts val="0"/>
              </a:spcBef>
              <a:buSzPts val="3200"/>
              <a:buFont typeface="Arial" panose="020B0604020202020204" pitchFamily="34" charset="0"/>
              <a:buChar char="•"/>
            </a:pPr>
            <a:r>
              <a:rPr lang="en-US" sz="4800" dirty="0">
                <a:latin typeface="Amatic SC"/>
                <a:ea typeface="Amatic SC"/>
                <a:cs typeface="Amatic SC"/>
                <a:sym typeface="Amatic SC"/>
              </a:rPr>
              <a:t>If selling as a family, will divide total number by amount of FFA members in the family </a:t>
            </a:r>
            <a:endParaRPr sz="4800" dirty="0">
              <a:latin typeface="Amatic SC"/>
              <a:ea typeface="Amatic SC"/>
              <a:cs typeface="Amatic SC"/>
              <a:sym typeface="Amatic SC"/>
            </a:endParaRPr>
          </a:p>
          <a:p>
            <a:pPr marL="409962" indent="-685800">
              <a:spcBef>
                <a:spcPts val="281"/>
              </a:spcBef>
              <a:buSzPts val="3200"/>
              <a:buFont typeface="Arial" panose="020B0604020202020204" pitchFamily="34" charset="0"/>
              <a:buChar char="•"/>
            </a:pPr>
            <a:r>
              <a:rPr lang="en-US" sz="4800" dirty="0">
                <a:latin typeface="Amatic SC"/>
                <a:ea typeface="Amatic SC"/>
                <a:cs typeface="Amatic SC"/>
                <a:sym typeface="Amatic SC"/>
              </a:rPr>
              <a:t>will be posted in the remind when going on and on social medias</a:t>
            </a:r>
            <a:endParaRPr sz="4800" dirty="0">
              <a:latin typeface="Amatic SC"/>
              <a:ea typeface="Amatic SC"/>
              <a:cs typeface="Amatic SC"/>
              <a:sym typeface="Amatic SC"/>
            </a:endParaRPr>
          </a:p>
          <a:p>
            <a:pPr marL="384562" lvl="1" indent="0" algn="l" rtl="0">
              <a:lnSpc>
                <a:spcPct val="90000"/>
              </a:lnSpc>
              <a:spcBef>
                <a:spcPts val="281"/>
              </a:spcBef>
              <a:spcAft>
                <a:spcPts val="0"/>
              </a:spcAft>
              <a:buClr>
                <a:schemeClr val="lt1"/>
              </a:buClr>
              <a:buSzPts val="3200"/>
              <a:buFont typeface="Noto Sans Symbols"/>
              <a:buNone/>
            </a:pPr>
            <a:endParaRPr sz="48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733"/>
              <a:buNone/>
            </a:pPr>
            <a:endParaRPr sz="5400" dirty="0">
              <a:latin typeface="Amatic SC"/>
              <a:ea typeface="Amatic SC"/>
              <a:cs typeface="Amatic SC"/>
              <a:sym typeface="Amatic S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9"/>
          <p:cNvSpPr txBox="1">
            <a:spLocks noGrp="1"/>
          </p:cNvSpPr>
          <p:nvPr>
            <p:ph type="ctrTitle"/>
          </p:nvPr>
        </p:nvSpPr>
        <p:spPr>
          <a:xfrm>
            <a:off x="61021" y="74133"/>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FFA Official Dress</a:t>
            </a:r>
            <a:endParaRPr sz="6000" b="1" dirty="0">
              <a:latin typeface="Amatic SC"/>
              <a:ea typeface="Amatic SC"/>
              <a:cs typeface="Amatic SC"/>
              <a:sym typeface="Amatic SC"/>
            </a:endParaRPr>
          </a:p>
        </p:txBody>
      </p:sp>
      <p:sp>
        <p:nvSpPr>
          <p:cNvPr id="456" name="Google Shape;456;p59"/>
          <p:cNvSpPr txBox="1">
            <a:spLocks noGrp="1"/>
          </p:cNvSpPr>
          <p:nvPr>
            <p:ph type="body" idx="1"/>
          </p:nvPr>
        </p:nvSpPr>
        <p:spPr>
          <a:xfrm>
            <a:off x="172016" y="796706"/>
            <a:ext cx="8634633" cy="5049882"/>
          </a:xfrm>
          <a:prstGeom prst="rect">
            <a:avLst/>
          </a:prstGeom>
          <a:noFill/>
          <a:ln>
            <a:noFill/>
          </a:ln>
        </p:spPr>
        <p:txBody>
          <a:bodyPr spcFirstLastPara="1" wrap="square" lIns="91425" tIns="45700" rIns="91425" bIns="45700" anchor="t" anchorCtr="0">
            <a:noAutofit/>
          </a:bodyPr>
          <a:lstStyle/>
          <a:p>
            <a:pPr marL="127394" lvl="0" indent="-127394" algn="l" rtl="0">
              <a:lnSpc>
                <a:spcPct val="90000"/>
              </a:lnSpc>
              <a:spcBef>
                <a:spcPts val="0"/>
              </a:spcBef>
              <a:spcAft>
                <a:spcPts val="0"/>
              </a:spcAft>
              <a:buClr>
                <a:schemeClr val="lt1"/>
              </a:buClr>
              <a:buSzPts val="2800"/>
              <a:buFont typeface="Amatic SC"/>
              <a:buChar char="❑"/>
            </a:pPr>
            <a:r>
              <a:rPr lang="en-US" sz="4000" dirty="0">
                <a:latin typeface="Amatic SC"/>
                <a:ea typeface="Amatic SC"/>
                <a:cs typeface="Amatic SC"/>
                <a:sym typeface="Amatic SC"/>
              </a:rPr>
              <a:t>$60 – Jacket </a:t>
            </a:r>
            <a:r>
              <a:rPr lang="en-US" sz="4800" dirty="0">
                <a:latin typeface="Amatic SC"/>
                <a:ea typeface="Amatic SC"/>
                <a:cs typeface="Amatic SC"/>
                <a:sym typeface="Amatic SC"/>
              </a:rPr>
              <a:t>&amp; </a:t>
            </a:r>
            <a:r>
              <a:rPr lang="en-US" sz="4000" dirty="0">
                <a:latin typeface="Amatic SC"/>
                <a:ea typeface="Amatic SC"/>
                <a:cs typeface="Amatic SC"/>
                <a:sym typeface="Amatic SC"/>
              </a:rPr>
              <a:t>$12 - Tie or Scarf (depends on style)</a:t>
            </a:r>
            <a:endParaRPr sz="4800" dirty="0">
              <a:latin typeface="Amatic SC"/>
              <a:ea typeface="Amatic SC"/>
              <a:cs typeface="Amatic SC"/>
              <a:sym typeface="Amatic SC"/>
            </a:endParaRPr>
          </a:p>
          <a:p>
            <a:pPr marL="127394" lvl="0" indent="-127394" algn="l" rtl="0">
              <a:lnSpc>
                <a:spcPct val="90000"/>
              </a:lnSpc>
              <a:spcBef>
                <a:spcPts val="563"/>
              </a:spcBef>
              <a:spcAft>
                <a:spcPts val="0"/>
              </a:spcAft>
              <a:buClr>
                <a:schemeClr val="lt1"/>
              </a:buClr>
              <a:buSzPts val="2800"/>
              <a:buFont typeface="Amatic SC"/>
              <a:buChar char="❑"/>
            </a:pPr>
            <a:r>
              <a:rPr lang="en-US" sz="4000" dirty="0">
                <a:latin typeface="Amatic SC"/>
                <a:ea typeface="Amatic SC"/>
                <a:cs typeface="Amatic SC"/>
                <a:sym typeface="Amatic SC"/>
              </a:rPr>
              <a:t>If you can not afford a jacket but want to participate, contact your teacher about </a:t>
            </a:r>
            <a:r>
              <a:rPr lang="en-US" sz="4000" b="1" u="sng" dirty="0">
                <a:latin typeface="Amatic SC"/>
                <a:ea typeface="Amatic SC"/>
                <a:cs typeface="Amatic SC"/>
                <a:sym typeface="Amatic SC"/>
              </a:rPr>
              <a:t>The Gift of Blue</a:t>
            </a:r>
          </a:p>
          <a:p>
            <a:pPr marL="127394" lvl="0" indent="-127394" algn="l" rtl="0">
              <a:lnSpc>
                <a:spcPct val="90000"/>
              </a:lnSpc>
              <a:spcBef>
                <a:spcPts val="563"/>
              </a:spcBef>
              <a:spcAft>
                <a:spcPts val="0"/>
              </a:spcAft>
              <a:buClr>
                <a:schemeClr val="lt1"/>
              </a:buClr>
              <a:buSzPts val="2800"/>
              <a:buFont typeface="Amatic SC"/>
              <a:buChar char="❑"/>
            </a:pPr>
            <a:r>
              <a:rPr lang="en-US" sz="4400" dirty="0">
                <a:latin typeface="Amatic SC"/>
                <a:ea typeface="Amatic SC"/>
                <a:cs typeface="Amatic SC"/>
                <a:sym typeface="Amatic SC"/>
                <a:hlinkClick r:id="rId3"/>
              </a:rPr>
              <a:t>https://shopffa.org/cat/2/OFFICIAL-DRESS/</a:t>
            </a:r>
            <a:r>
              <a:rPr lang="en-US" sz="4400" dirty="0">
                <a:latin typeface="Amatic SC"/>
                <a:ea typeface="Amatic SC"/>
                <a:cs typeface="Amatic SC"/>
                <a:sym typeface="Amatic SC"/>
              </a:rPr>
              <a:t> </a:t>
            </a:r>
            <a:endParaRPr sz="44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2800"/>
              <a:buFont typeface="Noto Sans Symbols"/>
              <a:buNone/>
            </a:pPr>
            <a:endParaRPr sz="2800" dirty="0">
              <a:latin typeface="Amatic SC"/>
              <a:ea typeface="Amatic SC"/>
              <a:cs typeface="Amatic SC"/>
              <a:sym typeface="Amatic SC"/>
            </a:endParaRPr>
          </a:p>
          <a:p>
            <a:pPr marL="127394" lvl="0" indent="0" algn="l" rtl="0">
              <a:lnSpc>
                <a:spcPct val="90000"/>
              </a:lnSpc>
              <a:spcBef>
                <a:spcPts val="563"/>
              </a:spcBef>
              <a:spcAft>
                <a:spcPts val="0"/>
              </a:spcAft>
              <a:buClr>
                <a:schemeClr val="lt1"/>
              </a:buClr>
              <a:buSzPts val="3600"/>
              <a:buNone/>
            </a:pPr>
            <a:endParaRPr sz="3600" dirty="0">
              <a:latin typeface="Amatic SC"/>
              <a:ea typeface="Amatic SC"/>
              <a:cs typeface="Amatic SC"/>
              <a:sym typeface="Amatic SC"/>
            </a:endParaRPr>
          </a:p>
        </p:txBody>
      </p:sp>
      <p:pic>
        <p:nvPicPr>
          <p:cNvPr id="2" name="Picture 1">
            <a:extLst>
              <a:ext uri="{FF2B5EF4-FFF2-40B4-BE49-F238E27FC236}">
                <a16:creationId xmlns:a16="http://schemas.microsoft.com/office/drawing/2014/main" id="{D39CFC13-B90A-4191-8197-0843DA20B4E8}"/>
              </a:ext>
            </a:extLst>
          </p:cNvPr>
          <p:cNvPicPr>
            <a:picLocks noChangeAspect="1"/>
          </p:cNvPicPr>
          <p:nvPr/>
        </p:nvPicPr>
        <p:blipFill rotWithShape="1">
          <a:blip r:embed="rId4"/>
          <a:srcRect l="5292" t="25346" r="7227" b="16039"/>
          <a:stretch/>
        </p:blipFill>
        <p:spPr>
          <a:xfrm>
            <a:off x="5522614" y="3635334"/>
            <a:ext cx="3284035" cy="2933828"/>
          </a:xfrm>
          <a:prstGeom prst="rect">
            <a:avLst/>
          </a:prstGeom>
        </p:spPr>
      </p:pic>
      <p:pic>
        <p:nvPicPr>
          <p:cNvPr id="5" name="Picture 4">
            <a:extLst>
              <a:ext uri="{FF2B5EF4-FFF2-40B4-BE49-F238E27FC236}">
                <a16:creationId xmlns:a16="http://schemas.microsoft.com/office/drawing/2014/main" id="{59578C9D-5488-494E-82EA-F4FB4F630DA1}"/>
              </a:ext>
            </a:extLst>
          </p:cNvPr>
          <p:cNvPicPr>
            <a:picLocks noChangeAspect="1"/>
          </p:cNvPicPr>
          <p:nvPr/>
        </p:nvPicPr>
        <p:blipFill>
          <a:blip r:embed="rId5"/>
          <a:stretch>
            <a:fillRect/>
          </a:stretch>
        </p:blipFill>
        <p:spPr>
          <a:xfrm>
            <a:off x="172016" y="3565400"/>
            <a:ext cx="4191754" cy="313908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1"/>
          <p:cNvSpPr txBox="1">
            <a:spLocks noGrp="1"/>
          </p:cNvSpPr>
          <p:nvPr>
            <p:ph type="ctrTitle"/>
          </p:nvPr>
        </p:nvSpPr>
        <p:spPr>
          <a:xfrm>
            <a:off x="0" y="283839"/>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FFA Banquet</a:t>
            </a:r>
            <a:endParaRPr sz="5400" b="1" dirty="0">
              <a:latin typeface="Amatic SC"/>
              <a:ea typeface="Amatic SC"/>
              <a:cs typeface="Amatic SC"/>
              <a:sym typeface="Amatic SC"/>
            </a:endParaRPr>
          </a:p>
        </p:txBody>
      </p:sp>
      <p:sp>
        <p:nvSpPr>
          <p:cNvPr id="471" name="Google Shape;471;p61"/>
          <p:cNvSpPr txBox="1">
            <a:spLocks noGrp="1"/>
          </p:cNvSpPr>
          <p:nvPr>
            <p:ph type="body" idx="1"/>
          </p:nvPr>
        </p:nvSpPr>
        <p:spPr>
          <a:xfrm>
            <a:off x="184586" y="1500422"/>
            <a:ext cx="7821227" cy="3857156"/>
          </a:xfrm>
          <a:prstGeom prst="rect">
            <a:avLst/>
          </a:prstGeom>
          <a:noFill/>
          <a:ln>
            <a:noFill/>
          </a:ln>
        </p:spPr>
        <p:txBody>
          <a:bodyPr spcFirstLastPara="1" wrap="square" lIns="91425" tIns="45700" rIns="91425" bIns="45700" anchor="t" anchorCtr="0">
            <a:noAutofit/>
          </a:bodyPr>
          <a:lstStyle/>
          <a:p>
            <a:pPr marL="127394" lvl="0" indent="-234950" algn="l" rtl="0">
              <a:lnSpc>
                <a:spcPct val="90000"/>
              </a:lnSpc>
              <a:spcBef>
                <a:spcPts val="0"/>
              </a:spcBef>
              <a:spcAft>
                <a:spcPts val="0"/>
              </a:spcAft>
              <a:buClr>
                <a:schemeClr val="lt1"/>
              </a:buClr>
              <a:buSzPts val="3700"/>
              <a:buFont typeface="Amatic SC"/>
              <a:buChar char="•"/>
            </a:pPr>
            <a:r>
              <a:rPr lang="en-US" sz="4800" dirty="0">
                <a:latin typeface="Amatic SC"/>
                <a:ea typeface="Amatic SC"/>
                <a:cs typeface="Amatic SC"/>
                <a:sym typeface="Amatic SC"/>
              </a:rPr>
              <a:t>Time: May 2023 (Date TBD)</a:t>
            </a:r>
            <a:endParaRPr sz="4800" dirty="0">
              <a:latin typeface="Amatic SC"/>
              <a:ea typeface="Amatic SC"/>
              <a:cs typeface="Amatic SC"/>
              <a:sym typeface="Amatic SC"/>
            </a:endParaRPr>
          </a:p>
          <a:p>
            <a:pPr marL="127394" lvl="0" indent="-234950" algn="l" rtl="0">
              <a:lnSpc>
                <a:spcPct val="90000"/>
              </a:lnSpc>
              <a:spcBef>
                <a:spcPts val="0"/>
              </a:spcBef>
              <a:spcAft>
                <a:spcPts val="0"/>
              </a:spcAft>
              <a:buClr>
                <a:schemeClr val="lt1"/>
              </a:buClr>
              <a:buSzPts val="3700"/>
              <a:buFont typeface="Amatic SC"/>
              <a:buChar char="•"/>
            </a:pPr>
            <a:r>
              <a:rPr lang="en-US" sz="4800" dirty="0">
                <a:latin typeface="Amatic SC"/>
                <a:ea typeface="Amatic SC"/>
                <a:cs typeface="Amatic SC"/>
                <a:sym typeface="Amatic SC"/>
              </a:rPr>
              <a:t>Place: Nessler Center</a:t>
            </a:r>
            <a:endParaRPr sz="4800" dirty="0">
              <a:latin typeface="Amatic SC"/>
              <a:ea typeface="Amatic SC"/>
              <a:cs typeface="Amatic SC"/>
              <a:sym typeface="Amatic SC"/>
            </a:endParaRPr>
          </a:p>
          <a:p>
            <a:pPr marL="127394" lvl="0" indent="-234950" algn="l" rtl="0">
              <a:lnSpc>
                <a:spcPct val="90000"/>
              </a:lnSpc>
              <a:spcBef>
                <a:spcPts val="563"/>
              </a:spcBef>
              <a:spcAft>
                <a:spcPts val="0"/>
              </a:spcAft>
              <a:buClr>
                <a:schemeClr val="lt1"/>
              </a:buClr>
              <a:buSzPts val="3700"/>
              <a:buFont typeface="Amatic SC"/>
              <a:buChar char="•"/>
            </a:pPr>
            <a:r>
              <a:rPr lang="en-US" sz="4800" dirty="0">
                <a:latin typeface="Amatic SC"/>
                <a:ea typeface="Amatic SC"/>
                <a:cs typeface="Amatic SC"/>
                <a:sym typeface="Amatic SC"/>
              </a:rPr>
              <a:t>Receive recognition for accomplishments</a:t>
            </a:r>
            <a:endParaRPr sz="4800" dirty="0">
              <a:latin typeface="Amatic SC"/>
              <a:ea typeface="Amatic SC"/>
              <a:cs typeface="Amatic SC"/>
              <a:sym typeface="Amatic SC"/>
            </a:endParaRPr>
          </a:p>
          <a:p>
            <a:pPr marL="127394" lvl="0" indent="-234950" algn="l" rtl="0">
              <a:lnSpc>
                <a:spcPct val="90000"/>
              </a:lnSpc>
              <a:spcBef>
                <a:spcPts val="563"/>
              </a:spcBef>
              <a:spcAft>
                <a:spcPts val="0"/>
              </a:spcAft>
              <a:buClr>
                <a:schemeClr val="lt1"/>
              </a:buClr>
              <a:buSzPts val="3700"/>
              <a:buFont typeface="Amatic SC"/>
              <a:buChar char="•"/>
            </a:pPr>
            <a:r>
              <a:rPr lang="en-US" sz="4800" dirty="0">
                <a:latin typeface="Amatic SC"/>
                <a:ea typeface="Amatic SC"/>
                <a:cs typeface="Amatic SC"/>
                <a:sym typeface="Amatic SC"/>
              </a:rPr>
              <a:t>Awards</a:t>
            </a:r>
          </a:p>
          <a:p>
            <a:pPr marL="127394" lvl="0" indent="-234950" algn="l" rtl="0">
              <a:lnSpc>
                <a:spcPct val="90000"/>
              </a:lnSpc>
              <a:spcBef>
                <a:spcPts val="563"/>
              </a:spcBef>
              <a:spcAft>
                <a:spcPts val="0"/>
              </a:spcAft>
              <a:buClr>
                <a:schemeClr val="lt1"/>
              </a:buClr>
              <a:buSzPts val="3700"/>
              <a:buFont typeface="Amatic SC"/>
              <a:buChar char="•"/>
            </a:pPr>
            <a:r>
              <a:rPr lang="en-US" sz="4800" dirty="0">
                <a:latin typeface="Amatic SC"/>
                <a:ea typeface="Amatic SC"/>
                <a:cs typeface="Amatic SC"/>
                <a:sym typeface="Amatic SC"/>
              </a:rPr>
              <a:t>Senior Speeches, cords, and shooting team stoles</a:t>
            </a:r>
          </a:p>
          <a:p>
            <a:pPr marL="127394" lvl="0" indent="-234950" algn="l" rtl="0">
              <a:lnSpc>
                <a:spcPct val="90000"/>
              </a:lnSpc>
              <a:spcBef>
                <a:spcPts val="563"/>
              </a:spcBef>
              <a:spcAft>
                <a:spcPts val="0"/>
              </a:spcAft>
              <a:buClr>
                <a:schemeClr val="lt1"/>
              </a:buClr>
              <a:buSzPts val="3700"/>
              <a:buFont typeface="Amatic SC"/>
              <a:buChar char="•"/>
            </a:pPr>
            <a:r>
              <a:rPr lang="en-US" sz="4800" dirty="0">
                <a:latin typeface="Amatic SC"/>
                <a:ea typeface="Amatic SC"/>
                <a:cs typeface="Amatic SC"/>
                <a:sym typeface="Amatic SC"/>
              </a:rPr>
              <a:t>Food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duotone>
              <a:schemeClr val="bg1">
                <a:shade val="12000"/>
                <a:satMod val="240000"/>
              </a:schemeClr>
              <a:schemeClr val="bg1">
                <a:tint val="65000"/>
              </a:schemeClr>
            </a:duotone>
            <a:lum/>
          </a:blip>
          <a:srcRect/>
          <a:stretch>
            <a:fillRect/>
          </a:stretch>
        </a:blipFill>
        <a:effectLst/>
      </p:bgPr>
    </p:bg>
    <p:spTree>
      <p:nvGrpSpPr>
        <p:cNvPr id="1" name="Shape 374"/>
        <p:cNvGrpSpPr/>
        <p:nvPr/>
      </p:nvGrpSpPr>
      <p:grpSpPr>
        <a:xfrm>
          <a:off x="0" y="0"/>
          <a:ext cx="0" cy="0"/>
          <a:chOff x="0" y="0"/>
          <a:chExt cx="0" cy="0"/>
        </a:xfrm>
      </p:grpSpPr>
      <p:sp>
        <p:nvSpPr>
          <p:cNvPr id="375" name="Google Shape;375;p54"/>
          <p:cNvSpPr/>
          <p:nvPr/>
        </p:nvSpPr>
        <p:spPr>
          <a:xfrm>
            <a:off x="7126244" y="3112666"/>
            <a:ext cx="2025779" cy="1129844"/>
          </a:xfrm>
          <a:prstGeom prst="roundRect">
            <a:avLst>
              <a:gd name="adj" fmla="val 1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76" name="Google Shape;376;p54"/>
          <p:cNvSpPr/>
          <p:nvPr/>
        </p:nvSpPr>
        <p:spPr>
          <a:xfrm>
            <a:off x="2461633" y="3077153"/>
            <a:ext cx="2025779" cy="1129844"/>
          </a:xfrm>
          <a:prstGeom prst="roundRect">
            <a:avLst>
              <a:gd name="adj" fmla="val 1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77" name="Google Shape;377;p54"/>
          <p:cNvSpPr txBox="1">
            <a:spLocks noGrp="1"/>
          </p:cNvSpPr>
          <p:nvPr>
            <p:ph type="ctrTitle"/>
          </p:nvPr>
        </p:nvSpPr>
        <p:spPr>
          <a:xfrm>
            <a:off x="-17983" y="297877"/>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6000" dirty="0">
                <a:latin typeface="Amatic SC"/>
                <a:ea typeface="Amatic SC"/>
                <a:cs typeface="Amatic SC"/>
                <a:sym typeface="Amatic SC"/>
              </a:rPr>
              <a:t>Plant Science Pathway</a:t>
            </a:r>
            <a:endParaRPr sz="6000" dirty="0">
              <a:latin typeface="Amatic SC"/>
              <a:ea typeface="Amatic SC"/>
              <a:cs typeface="Amatic SC"/>
              <a:sym typeface="Amatic SC"/>
            </a:endParaRPr>
          </a:p>
        </p:txBody>
      </p:sp>
      <p:grpSp>
        <p:nvGrpSpPr>
          <p:cNvPr id="378" name="Google Shape;378;p54"/>
          <p:cNvGrpSpPr/>
          <p:nvPr/>
        </p:nvGrpSpPr>
        <p:grpSpPr>
          <a:xfrm>
            <a:off x="91858" y="3063506"/>
            <a:ext cx="8840196" cy="1754518"/>
            <a:chOff x="-148946" y="2028235"/>
            <a:chExt cx="8840196" cy="1754518"/>
          </a:xfrm>
        </p:grpSpPr>
        <p:sp>
          <p:nvSpPr>
            <p:cNvPr id="379" name="Google Shape;379;p54"/>
            <p:cNvSpPr/>
            <p:nvPr/>
          </p:nvSpPr>
          <p:spPr>
            <a:xfrm>
              <a:off x="-138668" y="2028235"/>
              <a:ext cx="1977662" cy="1131611"/>
            </a:xfrm>
            <a:prstGeom prst="roundRect">
              <a:avLst>
                <a:gd name="adj" fmla="val 1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80" name="Google Shape;380;p54"/>
            <p:cNvSpPr txBox="1"/>
            <p:nvPr/>
          </p:nvSpPr>
          <p:spPr>
            <a:xfrm>
              <a:off x="-148946" y="2222379"/>
              <a:ext cx="1977662"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2800" b="1" i="0" u="none" strike="noStrike" cap="none">
                  <a:solidFill>
                    <a:schemeClr val="lt1"/>
                  </a:solidFill>
                  <a:latin typeface="Amatic SC"/>
                  <a:ea typeface="Amatic SC"/>
                  <a:cs typeface="Amatic SC"/>
                  <a:sym typeface="Amatic SC"/>
                </a:rPr>
                <a:t>Principles of Agriculture</a:t>
              </a:r>
              <a:endParaRPr sz="2000" b="1" i="0" u="none" strike="noStrike" cap="none">
                <a:solidFill>
                  <a:srgbClr val="000000"/>
                </a:solidFill>
                <a:latin typeface="Amatic SC"/>
                <a:ea typeface="Amatic SC"/>
                <a:cs typeface="Amatic SC"/>
                <a:sym typeface="Amatic SC"/>
              </a:endParaRPr>
            </a:p>
          </p:txBody>
        </p:sp>
        <p:sp>
          <p:nvSpPr>
            <p:cNvPr id="381" name="Google Shape;381;p54"/>
            <p:cNvSpPr txBox="1"/>
            <p:nvPr/>
          </p:nvSpPr>
          <p:spPr>
            <a:xfrm rot="-3263143">
              <a:off x="1977460" y="2282206"/>
              <a:ext cx="57392" cy="5739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82" name="Google Shape;382;p54"/>
            <p:cNvSpPr/>
            <p:nvPr/>
          </p:nvSpPr>
          <p:spPr>
            <a:xfrm>
              <a:off x="3993441" y="2838724"/>
              <a:ext cx="668422" cy="26806"/>
            </a:xfrm>
            <a:custGeom>
              <a:avLst/>
              <a:gdLst/>
              <a:ahLst/>
              <a:cxnLst/>
              <a:rect l="l" t="t" r="r" b="b"/>
              <a:pathLst>
                <a:path w="120000" h="120000" extrusionOk="0">
                  <a:moveTo>
                    <a:pt x="0" y="60000"/>
                  </a:moveTo>
                  <a:lnTo>
                    <a:pt x="120000" y="60000"/>
                  </a:lnTo>
                </a:path>
              </a:pathLst>
            </a:custGeom>
            <a:noFill/>
            <a:ln w="12700" cap="flat" cmpd="sng">
              <a:solidFill>
                <a:srgbClr val="0A62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83" name="Google Shape;383;p54"/>
            <p:cNvSpPr txBox="1"/>
            <p:nvPr/>
          </p:nvSpPr>
          <p:spPr>
            <a:xfrm>
              <a:off x="4310942" y="2835417"/>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84" name="Google Shape;384;p54"/>
            <p:cNvSpPr/>
            <p:nvPr/>
          </p:nvSpPr>
          <p:spPr>
            <a:xfrm>
              <a:off x="4494236" y="2041882"/>
              <a:ext cx="2025779" cy="1129844"/>
            </a:xfrm>
            <a:prstGeom prst="roundRect">
              <a:avLst>
                <a:gd name="adj" fmla="val 10000"/>
              </a:avLst>
            </a:prstGeom>
            <a:solidFill>
              <a:srgbClr val="FFC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85" name="Google Shape;385;p54"/>
            <p:cNvSpPr txBox="1"/>
            <p:nvPr/>
          </p:nvSpPr>
          <p:spPr>
            <a:xfrm>
              <a:off x="4527644" y="2241435"/>
              <a:ext cx="2021979"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73763"/>
                </a:buClr>
                <a:buSzPts val="1800"/>
                <a:buFont typeface="Arial"/>
                <a:buNone/>
              </a:pPr>
              <a:r>
                <a:rPr lang="en-US" sz="2800" b="1" i="0" u="none" strike="noStrike" cap="none">
                  <a:solidFill>
                    <a:srgbClr val="002060"/>
                  </a:solidFill>
                  <a:latin typeface="Amatic SC"/>
                  <a:ea typeface="Amatic SC"/>
                  <a:cs typeface="Amatic SC"/>
                  <a:sym typeface="Amatic SC"/>
                </a:rPr>
                <a:t>Horticulture</a:t>
              </a:r>
              <a:endParaRPr sz="2000" b="1" i="0" u="none" strike="noStrike" cap="none">
                <a:solidFill>
                  <a:srgbClr val="002060"/>
                </a:solidFill>
                <a:latin typeface="Amatic SC"/>
                <a:ea typeface="Amatic SC"/>
                <a:cs typeface="Amatic SC"/>
                <a:sym typeface="Amatic SC"/>
              </a:endParaRPr>
            </a:p>
          </p:txBody>
        </p:sp>
        <p:sp>
          <p:nvSpPr>
            <p:cNvPr id="386" name="Google Shape;386;p54"/>
            <p:cNvSpPr/>
            <p:nvPr/>
          </p:nvSpPr>
          <p:spPr>
            <a:xfrm>
              <a:off x="6332921" y="2838724"/>
              <a:ext cx="668422" cy="26806"/>
            </a:xfrm>
            <a:custGeom>
              <a:avLst/>
              <a:gdLst/>
              <a:ahLst/>
              <a:cxnLst/>
              <a:rect l="l" t="t" r="r" b="b"/>
              <a:pathLst>
                <a:path w="120000" h="120000" extrusionOk="0">
                  <a:moveTo>
                    <a:pt x="0" y="60000"/>
                  </a:moveTo>
                  <a:lnTo>
                    <a:pt x="120000" y="60000"/>
                  </a:lnTo>
                </a:path>
              </a:pathLst>
            </a:custGeom>
            <a:noFill/>
            <a:ln w="12700" cap="flat" cmpd="sng">
              <a:solidFill>
                <a:srgbClr val="0A62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87" name="Google Shape;387;p54"/>
            <p:cNvSpPr txBox="1"/>
            <p:nvPr/>
          </p:nvSpPr>
          <p:spPr>
            <a:xfrm>
              <a:off x="6650422" y="2835417"/>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88" name="Google Shape;388;p54"/>
            <p:cNvSpPr txBox="1"/>
            <p:nvPr/>
          </p:nvSpPr>
          <p:spPr>
            <a:xfrm>
              <a:off x="7069137" y="2270863"/>
              <a:ext cx="1622113"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73763"/>
                </a:buClr>
                <a:buSzPts val="1800"/>
                <a:buFont typeface="Arial"/>
                <a:buNone/>
              </a:pPr>
              <a:r>
                <a:rPr lang="en-US" sz="2800" b="1">
                  <a:solidFill>
                    <a:srgbClr val="002060"/>
                  </a:solidFill>
                  <a:latin typeface="Amatic SC"/>
                  <a:ea typeface="Amatic SC"/>
                  <a:cs typeface="Amatic SC"/>
                  <a:sym typeface="Amatic SC"/>
                </a:rPr>
                <a:t>Adv Plant and Soil Science</a:t>
              </a:r>
              <a:endParaRPr sz="2800" b="1" i="0" u="none" strike="noStrike" cap="none">
                <a:solidFill>
                  <a:srgbClr val="002060"/>
                </a:solidFill>
                <a:latin typeface="Amatic SC"/>
                <a:ea typeface="Amatic SC"/>
                <a:cs typeface="Amatic SC"/>
                <a:sym typeface="Amatic SC"/>
              </a:endParaRPr>
            </a:p>
          </p:txBody>
        </p:sp>
        <p:sp>
          <p:nvSpPr>
            <p:cNvPr id="389" name="Google Shape;389;p54"/>
            <p:cNvSpPr txBox="1"/>
            <p:nvPr/>
          </p:nvSpPr>
          <p:spPr>
            <a:xfrm rot="142413">
              <a:off x="1989431" y="2774607"/>
              <a:ext cx="33449" cy="3344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90" name="Google Shape;390;p54"/>
            <p:cNvSpPr txBox="1"/>
            <p:nvPr/>
          </p:nvSpPr>
          <p:spPr>
            <a:xfrm>
              <a:off x="4328926" y="2788474"/>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91" name="Google Shape;391;p54"/>
            <p:cNvSpPr txBox="1"/>
            <p:nvPr/>
          </p:nvSpPr>
          <p:spPr>
            <a:xfrm>
              <a:off x="6668406" y="2788474"/>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92" name="Google Shape;392;p54"/>
            <p:cNvSpPr txBox="1"/>
            <p:nvPr/>
          </p:nvSpPr>
          <p:spPr>
            <a:xfrm rot="3356112">
              <a:off x="1976323" y="3241927"/>
              <a:ext cx="59666" cy="5966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93" name="Google Shape;393;p54"/>
            <p:cNvSpPr txBox="1"/>
            <p:nvPr/>
          </p:nvSpPr>
          <p:spPr>
            <a:xfrm>
              <a:off x="4328926" y="3749332"/>
              <a:ext cx="33421" cy="3342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i="0" u="none" strike="noStrike" cap="none">
                <a:solidFill>
                  <a:schemeClr val="dk1"/>
                </a:solidFill>
                <a:latin typeface="Amatic SC"/>
                <a:ea typeface="Amatic SC"/>
                <a:cs typeface="Amatic SC"/>
                <a:sym typeface="Amatic SC"/>
              </a:endParaRPr>
            </a:p>
          </p:txBody>
        </p:sp>
        <p:sp>
          <p:nvSpPr>
            <p:cNvPr id="394" name="Google Shape;394;p54"/>
            <p:cNvSpPr txBox="1"/>
            <p:nvPr/>
          </p:nvSpPr>
          <p:spPr>
            <a:xfrm>
              <a:off x="2254919" y="2249025"/>
              <a:ext cx="1957598" cy="786584"/>
            </a:xfrm>
            <a:prstGeom prst="rect">
              <a:avLst/>
            </a:prstGeom>
            <a:noFill/>
            <a:ln>
              <a:noFill/>
            </a:ln>
          </p:spPr>
          <p:txBody>
            <a:bodyPr spcFirstLastPara="1" wrap="square" lIns="11425" tIns="11425" rIns="11425" bIns="11425" anchor="ctr" anchorCtr="0">
              <a:noAutofit/>
            </a:bodyPr>
            <a:lstStyle/>
            <a:p>
              <a:pPr marL="0" marR="0" lvl="0" indent="0" algn="ctr" rtl="0">
                <a:lnSpc>
                  <a:spcPct val="90000"/>
                </a:lnSpc>
                <a:spcBef>
                  <a:spcPts val="0"/>
                </a:spcBef>
                <a:spcAft>
                  <a:spcPts val="0"/>
                </a:spcAft>
                <a:buClr>
                  <a:srgbClr val="073763"/>
                </a:buClr>
                <a:buSzPts val="1800"/>
                <a:buFont typeface="Arial"/>
                <a:buNone/>
              </a:pPr>
              <a:r>
                <a:rPr lang="en-US" sz="2800" b="1" i="0" u="none" strike="noStrike" cap="none">
                  <a:solidFill>
                    <a:srgbClr val="073763"/>
                  </a:solidFill>
                  <a:latin typeface="Amatic SC"/>
                  <a:ea typeface="Amatic SC"/>
                  <a:cs typeface="Amatic SC"/>
                  <a:sym typeface="Amatic SC"/>
                </a:rPr>
                <a:t>Floral Design</a:t>
              </a:r>
              <a:endParaRPr sz="2000" b="1" i="0" u="none" strike="noStrike" cap="none">
                <a:solidFill>
                  <a:srgbClr val="000000"/>
                </a:solidFill>
                <a:latin typeface="Amatic SC"/>
                <a:ea typeface="Amatic SC"/>
                <a:cs typeface="Amatic SC"/>
                <a:sym typeface="Amatic SC"/>
              </a:endParaRPr>
            </a:p>
          </p:txBody>
        </p:sp>
      </p:grpSp>
      <p:graphicFrame>
        <p:nvGraphicFramePr>
          <p:cNvPr id="395" name="Google Shape;395;p54"/>
          <p:cNvGraphicFramePr/>
          <p:nvPr>
            <p:extLst>
              <p:ext uri="{D42A27DB-BD31-4B8C-83A1-F6EECF244321}">
                <p14:modId xmlns:p14="http://schemas.microsoft.com/office/powerpoint/2010/main" val="2047969196"/>
              </p:ext>
            </p:extLst>
          </p:nvPr>
        </p:nvGraphicFramePr>
        <p:xfrm>
          <a:off x="135557" y="1545289"/>
          <a:ext cx="8796525" cy="519025"/>
        </p:xfrm>
        <a:graphic>
          <a:graphicData uri="http://schemas.openxmlformats.org/drawingml/2006/table">
            <a:tbl>
              <a:tblPr firstRow="1" bandRow="1">
                <a:noFill/>
                <a:tableStyleId>{679D6970-892E-464A-9F24-F71567523007}</a:tableStyleId>
              </a:tblPr>
              <a:tblGrid>
                <a:gridCol w="2157950">
                  <a:extLst>
                    <a:ext uri="{9D8B030D-6E8A-4147-A177-3AD203B41FA5}">
                      <a16:colId xmlns:a16="http://schemas.microsoft.com/office/drawing/2014/main" val="20000"/>
                    </a:ext>
                  </a:extLst>
                </a:gridCol>
                <a:gridCol w="2338475">
                  <a:extLst>
                    <a:ext uri="{9D8B030D-6E8A-4147-A177-3AD203B41FA5}">
                      <a16:colId xmlns:a16="http://schemas.microsoft.com/office/drawing/2014/main" val="20001"/>
                    </a:ext>
                  </a:extLst>
                </a:gridCol>
                <a:gridCol w="2263525">
                  <a:extLst>
                    <a:ext uri="{9D8B030D-6E8A-4147-A177-3AD203B41FA5}">
                      <a16:colId xmlns:a16="http://schemas.microsoft.com/office/drawing/2014/main" val="20002"/>
                    </a:ext>
                  </a:extLst>
                </a:gridCol>
                <a:gridCol w="2036575">
                  <a:extLst>
                    <a:ext uri="{9D8B030D-6E8A-4147-A177-3AD203B41FA5}">
                      <a16:colId xmlns:a16="http://schemas.microsoft.com/office/drawing/2014/main" val="20003"/>
                    </a:ext>
                  </a:extLst>
                </a:gridCol>
              </a:tblGrid>
              <a:tr h="519025">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dirty="0">
                          <a:solidFill>
                            <a:srgbClr val="002060"/>
                          </a:solidFill>
                          <a:latin typeface="Amatic SC"/>
                          <a:ea typeface="Amatic SC"/>
                          <a:cs typeface="Amatic SC"/>
                          <a:sym typeface="Amatic SC"/>
                        </a:rPr>
                        <a:t>Freshman Year</a:t>
                      </a:r>
                      <a:endParaRPr sz="2600" b="1" u="none" strike="noStrike" cap="none" dirty="0">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2060"/>
                        </a:buClr>
                        <a:buSzPts val="2000"/>
                        <a:buFont typeface="Arial"/>
                        <a:buNone/>
                      </a:pPr>
                      <a:r>
                        <a:rPr lang="en-US" sz="2600" b="1" u="none" strike="noStrike" cap="none" dirty="0">
                          <a:solidFill>
                            <a:srgbClr val="002060"/>
                          </a:solidFill>
                          <a:latin typeface="Amatic SC"/>
                          <a:ea typeface="Amatic SC"/>
                          <a:cs typeface="Amatic SC"/>
                          <a:sym typeface="Amatic SC"/>
                        </a:rPr>
                        <a:t>Sophomore Year</a:t>
                      </a:r>
                      <a:endParaRPr sz="2600" b="1" u="none" strike="noStrike" cap="none" dirty="0">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rgbClr val="002060"/>
                          </a:solidFill>
                          <a:latin typeface="Amatic SC"/>
                          <a:ea typeface="Amatic SC"/>
                          <a:cs typeface="Amatic SC"/>
                          <a:sym typeface="Amatic SC"/>
                        </a:rPr>
                        <a:t>Junior Year</a:t>
                      </a:r>
                      <a:endParaRPr sz="2600" b="1" u="none" strike="noStrike" cap="none">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dirty="0">
                          <a:solidFill>
                            <a:srgbClr val="002060"/>
                          </a:solidFill>
                          <a:latin typeface="Amatic SC"/>
                          <a:ea typeface="Amatic SC"/>
                          <a:cs typeface="Amatic SC"/>
                          <a:sym typeface="Amatic SC"/>
                        </a:rPr>
                        <a:t>Senior Year</a:t>
                      </a:r>
                      <a:endParaRPr sz="2600" b="1" u="none" strike="noStrike" cap="none" dirty="0">
                        <a:solidFill>
                          <a:srgbClr val="002060"/>
                        </a:solidFill>
                        <a:latin typeface="Amatic SC"/>
                        <a:ea typeface="Amatic SC"/>
                        <a:cs typeface="Amatic SC"/>
                        <a:sym typeface="Amatic SC"/>
                      </a:endParaRPr>
                    </a:p>
                  </a:txBody>
                  <a:tcPr marL="91450" marR="91450" marT="45725" marB="45725" anchor="ctr">
                    <a:lnL w="12700" cap="flat" cmpd="sng">
                      <a:solidFill>
                        <a:schemeClr val="dk2"/>
                      </a:solidFill>
                      <a:prstDash val="solid"/>
                      <a:round/>
                      <a:headEnd type="none" w="sm" len="sm"/>
                      <a:tailEnd type="none" w="sm" len="sm"/>
                    </a:lnL>
                    <a:lnR w="12700" cap="flat" cmpd="sng">
                      <a:solidFill>
                        <a:schemeClr val="dk2"/>
                      </a:solidFill>
                      <a:prstDash val="solid"/>
                      <a:round/>
                      <a:headEnd type="none" w="sm" len="sm"/>
                      <a:tailEnd type="none" w="sm" len="sm"/>
                    </a:lnR>
                    <a:lnT w="12700" cap="flat" cmpd="sng">
                      <a:solidFill>
                        <a:schemeClr val="dk2"/>
                      </a:solidFill>
                      <a:prstDash val="solid"/>
                      <a:round/>
                      <a:headEnd type="none" w="sm" len="sm"/>
                      <a:tailEnd type="none" w="sm" len="sm"/>
                    </a:lnT>
                    <a:lnB w="12700"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97" name="Google Shape;397;p54"/>
          <p:cNvSpPr/>
          <p:nvPr/>
        </p:nvSpPr>
        <p:spPr>
          <a:xfrm>
            <a:off x="1955848" y="3860592"/>
            <a:ext cx="668422" cy="26806"/>
          </a:xfrm>
          <a:custGeom>
            <a:avLst/>
            <a:gdLst/>
            <a:ahLst/>
            <a:cxnLst/>
            <a:rect l="l" t="t" r="r" b="b"/>
            <a:pathLst>
              <a:path w="120000" h="120000" extrusionOk="0">
                <a:moveTo>
                  <a:pt x="0" y="60000"/>
                </a:moveTo>
                <a:lnTo>
                  <a:pt x="120000" y="60000"/>
                </a:lnTo>
              </a:path>
            </a:pathLst>
          </a:custGeom>
          <a:noFill/>
          <a:ln w="12700" cap="flat" cmpd="sng">
            <a:solidFill>
              <a:srgbClr val="0A62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Amatic SC"/>
              <a:ea typeface="Amatic SC"/>
              <a:cs typeface="Amatic SC"/>
              <a:sym typeface="Amatic SC"/>
            </a:endParaRPr>
          </a:p>
        </p:txBody>
      </p:sp>
      <p:sp>
        <p:nvSpPr>
          <p:cNvPr id="398" name="Google Shape;398;p54"/>
          <p:cNvSpPr txBox="1"/>
          <p:nvPr/>
        </p:nvSpPr>
        <p:spPr>
          <a:xfrm>
            <a:off x="221243" y="5124338"/>
            <a:ext cx="7612014"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Certifications: </a:t>
            </a:r>
            <a:r>
              <a:rPr lang="en-US" sz="2400" b="1" dirty="0">
                <a:solidFill>
                  <a:srgbClr val="002060"/>
                </a:solidFill>
                <a:latin typeface="Amatic SC"/>
                <a:ea typeface="Amatic SC"/>
                <a:cs typeface="Amatic SC"/>
                <a:sym typeface="Amatic SC"/>
              </a:rPr>
              <a:t>Basic Knowledge, L</a:t>
            </a:r>
            <a:r>
              <a:rPr lang="en-US" sz="2400" b="1" i="0" u="none" strike="noStrike" cap="none" dirty="0">
                <a:solidFill>
                  <a:srgbClr val="002060"/>
                </a:solidFill>
                <a:latin typeface="Amatic SC"/>
                <a:ea typeface="Amatic SC"/>
                <a:cs typeface="Amatic SC"/>
                <a:sym typeface="Amatic SC"/>
              </a:rPr>
              <a:t>evel 1 and 2 TSFA Floral Design Certification, Benz Floral Certification</a:t>
            </a:r>
            <a:endParaRPr sz="2800" b="1" i="0" u="none" strike="noStrike" cap="none" dirty="0">
              <a:solidFill>
                <a:srgbClr val="002060"/>
              </a:solidFill>
              <a:latin typeface="Amatic SC"/>
              <a:ea typeface="Amatic SC"/>
              <a:cs typeface="Amatic SC"/>
              <a:sym typeface="Amatic SC"/>
            </a:endParaRPr>
          </a:p>
        </p:txBody>
      </p:sp>
      <p:sp>
        <p:nvSpPr>
          <p:cNvPr id="399" name="Google Shape;399;p54"/>
          <p:cNvSpPr txBox="1"/>
          <p:nvPr/>
        </p:nvSpPr>
        <p:spPr>
          <a:xfrm>
            <a:off x="5563647" y="2600208"/>
            <a:ext cx="270066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Taught by: </a:t>
            </a:r>
            <a:r>
              <a:rPr lang="en-US" sz="2800" b="1" i="0" u="none" strike="noStrike" cap="none" dirty="0" err="1">
                <a:solidFill>
                  <a:srgbClr val="002060"/>
                </a:solidFill>
                <a:latin typeface="Amatic SC"/>
                <a:ea typeface="Amatic SC"/>
                <a:cs typeface="Amatic SC"/>
                <a:sym typeface="Amatic SC"/>
              </a:rPr>
              <a:t>Ms</a:t>
            </a:r>
            <a:r>
              <a:rPr lang="en-US" sz="2800" b="1" dirty="0">
                <a:solidFill>
                  <a:srgbClr val="002060"/>
                </a:solidFill>
                <a:latin typeface="Amatic SC"/>
                <a:ea typeface="Amatic SC"/>
                <a:cs typeface="Amatic SC"/>
                <a:sym typeface="Amatic SC"/>
              </a:rPr>
              <a:t> Richards</a:t>
            </a:r>
            <a:endParaRPr dirty="0">
              <a:latin typeface="Amatic SC"/>
              <a:ea typeface="Amatic SC"/>
              <a:cs typeface="Amatic SC"/>
              <a:sym typeface="Amatic SC"/>
            </a:endParaRPr>
          </a:p>
        </p:txBody>
      </p:sp>
      <p:sp>
        <p:nvSpPr>
          <p:cNvPr id="2" name="Google Shape;399;p54">
            <a:extLst>
              <a:ext uri="{FF2B5EF4-FFF2-40B4-BE49-F238E27FC236}">
                <a16:creationId xmlns:a16="http://schemas.microsoft.com/office/drawing/2014/main" id="{5620F777-DBEB-409E-9BA0-46168D2370FD}"/>
              </a:ext>
            </a:extLst>
          </p:cNvPr>
          <p:cNvSpPr txBox="1"/>
          <p:nvPr/>
        </p:nvSpPr>
        <p:spPr>
          <a:xfrm>
            <a:off x="136509" y="2486658"/>
            <a:ext cx="2487761"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Taught by: </a:t>
            </a:r>
            <a:r>
              <a:rPr lang="en-US" sz="2800" b="1" i="0" u="none" strike="noStrike" cap="none" dirty="0" err="1">
                <a:solidFill>
                  <a:srgbClr val="002060"/>
                </a:solidFill>
                <a:latin typeface="Amatic SC"/>
                <a:ea typeface="Amatic SC"/>
                <a:cs typeface="Amatic SC"/>
                <a:sym typeface="Amatic SC"/>
              </a:rPr>
              <a:t>Ms</a:t>
            </a:r>
            <a:r>
              <a:rPr lang="en-US" sz="2800" b="1" dirty="0">
                <a:solidFill>
                  <a:srgbClr val="002060"/>
                </a:solidFill>
                <a:latin typeface="Amatic SC"/>
                <a:ea typeface="Amatic SC"/>
                <a:cs typeface="Amatic SC"/>
                <a:sym typeface="Amatic SC"/>
              </a:rPr>
              <a:t> Griffis</a:t>
            </a:r>
            <a:endParaRPr dirty="0">
              <a:latin typeface="Amatic SC"/>
              <a:ea typeface="Amatic SC"/>
              <a:cs typeface="Amatic SC"/>
              <a:sym typeface="Amatic SC"/>
            </a:endParaRPr>
          </a:p>
        </p:txBody>
      </p:sp>
      <p:sp>
        <p:nvSpPr>
          <p:cNvPr id="3" name="Google Shape;399;p54">
            <a:extLst>
              <a:ext uri="{FF2B5EF4-FFF2-40B4-BE49-F238E27FC236}">
                <a16:creationId xmlns:a16="http://schemas.microsoft.com/office/drawing/2014/main" id="{FED1EB02-FD83-4042-B1B8-E5C72FB2D551}"/>
              </a:ext>
            </a:extLst>
          </p:cNvPr>
          <p:cNvSpPr txBox="1"/>
          <p:nvPr/>
        </p:nvSpPr>
        <p:spPr>
          <a:xfrm>
            <a:off x="2414906" y="2077836"/>
            <a:ext cx="2487761" cy="96697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a:solidFill>
                  <a:srgbClr val="002060"/>
                </a:solidFill>
                <a:latin typeface="Amatic SC"/>
                <a:ea typeface="Amatic SC"/>
                <a:cs typeface="Amatic SC"/>
                <a:sym typeface="Amatic SC"/>
              </a:rPr>
              <a:t>Taught by: </a:t>
            </a:r>
            <a:r>
              <a:rPr lang="en-US" sz="2800" b="1" i="0" u="none" strike="noStrike" cap="none" dirty="0" err="1">
                <a:solidFill>
                  <a:srgbClr val="002060"/>
                </a:solidFill>
                <a:latin typeface="Amatic SC"/>
                <a:ea typeface="Amatic SC"/>
                <a:cs typeface="Amatic SC"/>
                <a:sym typeface="Amatic SC"/>
              </a:rPr>
              <a:t>Ms</a:t>
            </a:r>
            <a:r>
              <a:rPr lang="en-US" sz="2800" b="1" i="0" u="none" strike="noStrike" cap="none" dirty="0">
                <a:solidFill>
                  <a:srgbClr val="002060"/>
                </a:solidFill>
                <a:latin typeface="Amatic SC"/>
                <a:ea typeface="Amatic SC"/>
                <a:cs typeface="Amatic SC"/>
                <a:sym typeface="Amatic SC"/>
              </a:rPr>
              <a:t> Richards and </a:t>
            </a:r>
            <a:r>
              <a:rPr lang="en-US" sz="2800" b="1" i="0" u="none" strike="noStrike" cap="none" dirty="0" err="1">
                <a:solidFill>
                  <a:srgbClr val="002060"/>
                </a:solidFill>
                <a:latin typeface="Amatic SC"/>
                <a:ea typeface="Amatic SC"/>
                <a:cs typeface="Amatic SC"/>
                <a:sym typeface="Amatic SC"/>
              </a:rPr>
              <a:t>Ms</a:t>
            </a:r>
            <a:r>
              <a:rPr lang="en-US" sz="2800" b="1" dirty="0">
                <a:solidFill>
                  <a:srgbClr val="002060"/>
                </a:solidFill>
                <a:latin typeface="Amatic SC"/>
                <a:ea typeface="Amatic SC"/>
                <a:cs typeface="Amatic SC"/>
                <a:sym typeface="Amatic SC"/>
              </a:rPr>
              <a:t> Griffis</a:t>
            </a:r>
            <a:endParaRPr dirty="0">
              <a:latin typeface="Amatic SC"/>
              <a:ea typeface="Amatic SC"/>
              <a:cs typeface="Amatic SC"/>
              <a:sym typeface="Amatic SC"/>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3" name="Picture 2" descr="A picture containing text, book&#10;&#10;Description automatically generated">
            <a:extLst>
              <a:ext uri="{FF2B5EF4-FFF2-40B4-BE49-F238E27FC236}">
                <a16:creationId xmlns:a16="http://schemas.microsoft.com/office/drawing/2014/main" id="{F9C94AEB-AC3C-4187-A858-3937F5EA060B}"/>
              </a:ext>
            </a:extLst>
          </p:cNvPr>
          <p:cNvPicPr>
            <a:picLocks noChangeAspect="1"/>
          </p:cNvPicPr>
          <p:nvPr/>
        </p:nvPicPr>
        <p:blipFill>
          <a:blip r:embed="rId3"/>
          <a:stretch>
            <a:fillRect/>
          </a:stretch>
        </p:blipFill>
        <p:spPr>
          <a:xfrm>
            <a:off x="294944" y="235390"/>
            <a:ext cx="3592811" cy="6387220"/>
          </a:xfrm>
          <a:prstGeom prst="rect">
            <a:avLst/>
          </a:prstGeom>
        </p:spPr>
      </p:pic>
      <p:pic>
        <p:nvPicPr>
          <p:cNvPr id="4" name="Picture 3" descr="Qr code&#10;&#10;Description automatically generated">
            <a:extLst>
              <a:ext uri="{FF2B5EF4-FFF2-40B4-BE49-F238E27FC236}">
                <a16:creationId xmlns:a16="http://schemas.microsoft.com/office/drawing/2014/main" id="{200D3807-BF74-47C7-9542-2100BCC45272}"/>
              </a:ext>
            </a:extLst>
          </p:cNvPr>
          <p:cNvPicPr>
            <a:picLocks noChangeAspect="1"/>
          </p:cNvPicPr>
          <p:nvPr/>
        </p:nvPicPr>
        <p:blipFill>
          <a:blip r:embed="rId4"/>
          <a:stretch>
            <a:fillRect/>
          </a:stretch>
        </p:blipFill>
        <p:spPr>
          <a:xfrm>
            <a:off x="4572000" y="2498757"/>
            <a:ext cx="4123853" cy="4123853"/>
          </a:xfrm>
          <a:prstGeom prst="rect">
            <a:avLst/>
          </a:prstGeom>
        </p:spPr>
      </p:pic>
      <p:sp>
        <p:nvSpPr>
          <p:cNvPr id="5" name="TextBox 4">
            <a:extLst>
              <a:ext uri="{FF2B5EF4-FFF2-40B4-BE49-F238E27FC236}">
                <a16:creationId xmlns:a16="http://schemas.microsoft.com/office/drawing/2014/main" id="{89F67A43-A5CB-4664-83DB-465196D5BCE6}"/>
              </a:ext>
            </a:extLst>
          </p:cNvPr>
          <p:cNvSpPr txBox="1"/>
          <p:nvPr/>
        </p:nvSpPr>
        <p:spPr>
          <a:xfrm>
            <a:off x="4166152" y="642796"/>
            <a:ext cx="4682904" cy="1601977"/>
          </a:xfrm>
          <a:prstGeom prst="rect">
            <a:avLst/>
          </a:prstGeom>
          <a:noFill/>
        </p:spPr>
        <p:txBody>
          <a:bodyPr wrap="square" rtlCol="0">
            <a:spAutoFit/>
          </a:bodyPr>
          <a:lstStyle/>
          <a:p>
            <a:pPr algn="ctr">
              <a:lnSpc>
                <a:spcPct val="90000"/>
              </a:lnSpc>
            </a:pPr>
            <a:r>
              <a:rPr lang="en-US" sz="3600" dirty="0">
                <a:latin typeface="Modern Love" panose="04090805081005020601" pitchFamily="82" charset="0"/>
              </a:rPr>
              <a:t>Scan Code to Pay FFA Dues and Barn Stall Fees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ctrTitle"/>
          </p:nvPr>
        </p:nvSpPr>
        <p:spPr>
          <a:xfrm>
            <a:off x="-117241" y="20224"/>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TCFFA Dues</a:t>
            </a:r>
            <a:endParaRPr sz="6000" b="1" dirty="0">
              <a:latin typeface="Amatic SC"/>
              <a:ea typeface="Amatic SC"/>
              <a:cs typeface="Amatic SC"/>
              <a:sym typeface="Amatic SC"/>
            </a:endParaRPr>
          </a:p>
        </p:txBody>
      </p:sp>
      <p:sp>
        <p:nvSpPr>
          <p:cNvPr id="133" name="Google Shape;133;p22"/>
          <p:cNvSpPr txBox="1">
            <a:spLocks noGrp="1"/>
          </p:cNvSpPr>
          <p:nvPr>
            <p:ph type="body" idx="1"/>
          </p:nvPr>
        </p:nvSpPr>
        <p:spPr>
          <a:xfrm>
            <a:off x="99588" y="1041149"/>
            <a:ext cx="8220723" cy="5123998"/>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chemeClr val="lt1"/>
              </a:buClr>
              <a:buSzPts val="2800"/>
              <a:buFont typeface="Arial" panose="020B0604020202020204" pitchFamily="34" charset="0"/>
              <a:buChar char="•"/>
            </a:pPr>
            <a:r>
              <a:rPr lang="en-US" sz="4000" dirty="0">
                <a:latin typeface="Amatic SC"/>
                <a:ea typeface="Amatic SC"/>
                <a:cs typeface="Amatic SC"/>
                <a:sym typeface="Amatic SC"/>
              </a:rPr>
              <a:t>TCFFA Dues will be $15.00/ member</a:t>
            </a:r>
          </a:p>
          <a:p>
            <a:pPr lvl="0" indent="-457200" algn="l" rtl="0">
              <a:lnSpc>
                <a:spcPct val="90000"/>
              </a:lnSpc>
              <a:spcBef>
                <a:spcPts val="0"/>
              </a:spcBef>
              <a:spcAft>
                <a:spcPts val="0"/>
              </a:spcAft>
              <a:buClr>
                <a:schemeClr val="lt1"/>
              </a:buClr>
              <a:buSzPts val="2800"/>
              <a:buFont typeface="Arial" panose="020B0604020202020204" pitchFamily="34" charset="0"/>
              <a:buChar char="•"/>
            </a:pPr>
            <a:r>
              <a:rPr lang="en-US" sz="4000" dirty="0">
                <a:latin typeface="Amatic SC"/>
                <a:ea typeface="Amatic SC"/>
                <a:cs typeface="Amatic SC"/>
                <a:sym typeface="Amatic SC"/>
              </a:rPr>
              <a:t>dues are used to pay for:</a:t>
            </a:r>
          </a:p>
          <a:p>
            <a:pPr lvl="1" indent="-457200">
              <a:spcBef>
                <a:spcPts val="0"/>
              </a:spcBef>
              <a:buSzPts val="2800"/>
              <a:buFont typeface="Arial" panose="020B0604020202020204" pitchFamily="34" charset="0"/>
              <a:buChar char="•"/>
            </a:pPr>
            <a:r>
              <a:rPr lang="en-US" sz="4000" dirty="0">
                <a:latin typeface="Amatic SC"/>
                <a:ea typeface="Amatic SC"/>
                <a:cs typeface="Amatic SC"/>
                <a:sym typeface="Amatic SC"/>
              </a:rPr>
              <a:t>Chapter Dues</a:t>
            </a:r>
          </a:p>
          <a:p>
            <a:pPr lvl="1" indent="-457200">
              <a:spcBef>
                <a:spcPts val="0"/>
              </a:spcBef>
              <a:buSzPts val="2800"/>
              <a:buFont typeface="Arial" panose="020B0604020202020204" pitchFamily="34" charset="0"/>
              <a:buChar char="•"/>
            </a:pPr>
            <a:r>
              <a:rPr lang="en-US" sz="4000" dirty="0">
                <a:latin typeface="Amatic SC"/>
                <a:ea typeface="Amatic SC"/>
                <a:cs typeface="Amatic SC"/>
                <a:sym typeface="Amatic SC"/>
              </a:rPr>
              <a:t>District Dues</a:t>
            </a:r>
          </a:p>
          <a:p>
            <a:pPr lvl="1" indent="-457200">
              <a:spcBef>
                <a:spcPts val="0"/>
              </a:spcBef>
              <a:buSzPts val="2800"/>
              <a:buFont typeface="Arial" panose="020B0604020202020204" pitchFamily="34" charset="0"/>
              <a:buChar char="•"/>
            </a:pPr>
            <a:r>
              <a:rPr lang="en-US" sz="4000" dirty="0">
                <a:latin typeface="Amatic SC"/>
                <a:ea typeface="Amatic SC"/>
                <a:cs typeface="Amatic SC"/>
                <a:sym typeface="Amatic SC"/>
              </a:rPr>
              <a:t>Area Dues</a:t>
            </a:r>
          </a:p>
          <a:p>
            <a:pPr lvl="1" indent="-457200">
              <a:spcBef>
                <a:spcPts val="0"/>
              </a:spcBef>
              <a:buSzPts val="2800"/>
              <a:buFont typeface="Arial" panose="020B0604020202020204" pitchFamily="34" charset="0"/>
              <a:buChar char="•"/>
            </a:pPr>
            <a:r>
              <a:rPr lang="en-US" sz="4000" dirty="0">
                <a:latin typeface="Amatic SC"/>
                <a:ea typeface="Amatic SC"/>
                <a:cs typeface="Amatic SC"/>
                <a:sym typeface="Amatic SC"/>
              </a:rPr>
              <a:t>State Dues</a:t>
            </a:r>
          </a:p>
          <a:p>
            <a:pPr lvl="1" indent="-457200">
              <a:spcBef>
                <a:spcPts val="0"/>
              </a:spcBef>
              <a:buSzPts val="2800"/>
              <a:buFont typeface="Arial" panose="020B0604020202020204" pitchFamily="34" charset="0"/>
              <a:buChar char="•"/>
            </a:pPr>
            <a:r>
              <a:rPr lang="en-US" sz="4000" dirty="0">
                <a:latin typeface="Amatic SC"/>
                <a:ea typeface="Amatic SC"/>
                <a:cs typeface="Amatic SC"/>
                <a:sym typeface="Amatic SC"/>
              </a:rPr>
              <a:t>National Dues</a:t>
            </a:r>
          </a:p>
          <a:p>
            <a:pPr lvl="0" indent="-457200" algn="l" rtl="0">
              <a:lnSpc>
                <a:spcPct val="90000"/>
              </a:lnSpc>
              <a:spcBef>
                <a:spcPts val="0"/>
              </a:spcBef>
              <a:spcAft>
                <a:spcPts val="0"/>
              </a:spcAft>
              <a:buClr>
                <a:schemeClr val="lt1"/>
              </a:buClr>
              <a:buSzPts val="2800"/>
              <a:buFont typeface="Arial" panose="020B0604020202020204" pitchFamily="34" charset="0"/>
              <a:buChar char="•"/>
            </a:pPr>
            <a:r>
              <a:rPr lang="en-US" sz="4000" dirty="0">
                <a:latin typeface="Amatic SC"/>
                <a:ea typeface="Amatic SC"/>
                <a:cs typeface="Amatic SC"/>
                <a:sym typeface="Amatic SC"/>
              </a:rPr>
              <a:t>FFA Dues will be due by The October 3</a:t>
            </a:r>
            <a:r>
              <a:rPr lang="en-US" sz="4000" baseline="30000" dirty="0">
                <a:latin typeface="Amatic SC"/>
                <a:ea typeface="Amatic SC"/>
                <a:cs typeface="Amatic SC"/>
                <a:sym typeface="Amatic SC"/>
              </a:rPr>
              <a:t>rd</a:t>
            </a:r>
            <a:r>
              <a:rPr lang="en-US" sz="4000" dirty="0">
                <a:latin typeface="Amatic SC"/>
                <a:ea typeface="Amatic SC"/>
                <a:cs typeface="Amatic SC"/>
                <a:sym typeface="Amatic SC"/>
              </a:rPr>
              <a:t> Meeting.</a:t>
            </a:r>
          </a:p>
        </p:txBody>
      </p:sp>
      <p:pic>
        <p:nvPicPr>
          <p:cNvPr id="4" name="Picture 3" descr="A picture containing text, yellow&#10;&#10;Description automatically generated">
            <a:extLst>
              <a:ext uri="{FF2B5EF4-FFF2-40B4-BE49-F238E27FC236}">
                <a16:creationId xmlns:a16="http://schemas.microsoft.com/office/drawing/2014/main" id="{CA35BD9E-1095-40F2-B9ED-617EC873BC2E}"/>
              </a:ext>
            </a:extLst>
          </p:cNvPr>
          <p:cNvPicPr>
            <a:picLocks noChangeAspect="1"/>
          </p:cNvPicPr>
          <p:nvPr/>
        </p:nvPicPr>
        <p:blipFill>
          <a:blip r:embed="rId3"/>
          <a:stretch>
            <a:fillRect/>
          </a:stretch>
        </p:blipFill>
        <p:spPr>
          <a:xfrm>
            <a:off x="6544689" y="1415359"/>
            <a:ext cx="2432483" cy="3056819"/>
          </a:xfrm>
          <a:prstGeom prst="rect">
            <a:avLst/>
          </a:prstGeom>
        </p:spPr>
      </p:pic>
    </p:spTree>
    <p:extLst>
      <p:ext uri="{BB962C8B-B14F-4D97-AF65-F5344CB8AC3E}">
        <p14:creationId xmlns:p14="http://schemas.microsoft.com/office/powerpoint/2010/main" val="277873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ctrTitle"/>
          </p:nvPr>
        </p:nvSpPr>
        <p:spPr>
          <a:xfrm>
            <a:off x="0" y="20224"/>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TCFFA Dues online payment option</a:t>
            </a:r>
            <a:endParaRPr sz="6000" b="1" dirty="0">
              <a:latin typeface="Amatic SC"/>
              <a:ea typeface="Amatic SC"/>
              <a:cs typeface="Amatic SC"/>
              <a:sym typeface="Amatic SC"/>
            </a:endParaRPr>
          </a:p>
        </p:txBody>
      </p:sp>
      <p:sp>
        <p:nvSpPr>
          <p:cNvPr id="133" name="Google Shape;133;p22"/>
          <p:cNvSpPr txBox="1">
            <a:spLocks noGrp="1"/>
          </p:cNvSpPr>
          <p:nvPr>
            <p:ph type="body" idx="1"/>
          </p:nvPr>
        </p:nvSpPr>
        <p:spPr>
          <a:xfrm>
            <a:off x="118749" y="901083"/>
            <a:ext cx="7359589" cy="3852908"/>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0"/>
              </a:spcBef>
              <a:spcAft>
                <a:spcPts val="0"/>
              </a:spcAft>
              <a:buClr>
                <a:schemeClr val="lt1"/>
              </a:buClr>
              <a:buSzPts val="2800"/>
              <a:buFont typeface="Arial" panose="020B0604020202020204" pitchFamily="34" charset="0"/>
              <a:buChar char="•"/>
            </a:pPr>
            <a:r>
              <a:rPr lang="en-US" sz="4400" dirty="0">
                <a:latin typeface="Amatic SC"/>
                <a:ea typeface="Amatic SC"/>
                <a:cs typeface="Amatic SC"/>
                <a:sym typeface="Amatic SC"/>
              </a:rPr>
              <a:t>Dues may be paid online through </a:t>
            </a:r>
            <a:r>
              <a:rPr lang="en-US" sz="4400" dirty="0" err="1">
                <a:latin typeface="Amatic SC"/>
                <a:ea typeface="Amatic SC"/>
                <a:cs typeface="Amatic SC"/>
                <a:sym typeface="Amatic SC"/>
              </a:rPr>
              <a:t>RevTrak</a:t>
            </a:r>
            <a:endParaRPr lang="en-US" sz="4400" dirty="0">
              <a:latin typeface="Amatic SC"/>
              <a:ea typeface="Amatic SC"/>
              <a:cs typeface="Amatic SC"/>
              <a:sym typeface="Amatic SC"/>
            </a:endParaRPr>
          </a:p>
        </p:txBody>
      </p:sp>
      <p:pic>
        <p:nvPicPr>
          <p:cNvPr id="3" name="Picture 2" descr="Graphical user interface, application&#10;&#10;Description automatically generated">
            <a:extLst>
              <a:ext uri="{FF2B5EF4-FFF2-40B4-BE49-F238E27FC236}">
                <a16:creationId xmlns:a16="http://schemas.microsoft.com/office/drawing/2014/main" id="{99462EC5-34E9-4A2C-A2E8-477EE254ABE0}"/>
              </a:ext>
            </a:extLst>
          </p:cNvPr>
          <p:cNvPicPr>
            <a:picLocks noChangeAspect="1"/>
          </p:cNvPicPr>
          <p:nvPr/>
        </p:nvPicPr>
        <p:blipFill rotWithShape="1">
          <a:blip r:embed="rId3"/>
          <a:srcRect r="11111" b="31344"/>
          <a:stretch/>
        </p:blipFill>
        <p:spPr>
          <a:xfrm>
            <a:off x="470780" y="1748856"/>
            <a:ext cx="8102852" cy="4841933"/>
          </a:xfrm>
          <a:prstGeom prst="rect">
            <a:avLst/>
          </a:prstGeom>
        </p:spPr>
      </p:pic>
    </p:spTree>
    <p:extLst>
      <p:ext uri="{BB962C8B-B14F-4D97-AF65-F5344CB8AC3E}">
        <p14:creationId xmlns:p14="http://schemas.microsoft.com/office/powerpoint/2010/main" val="315822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txBox="1">
            <a:spLocks noGrp="1"/>
          </p:cNvSpPr>
          <p:nvPr>
            <p:ph type="ctrTitle"/>
          </p:nvPr>
        </p:nvSpPr>
        <p:spPr>
          <a:xfrm>
            <a:off x="-28877" y="65488"/>
            <a:ext cx="9172877" cy="8808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US" sz="5400" b="1" dirty="0">
                <a:latin typeface="Amatic SC"/>
                <a:ea typeface="Amatic SC"/>
                <a:cs typeface="Amatic SC"/>
                <a:sym typeface="Amatic SC"/>
              </a:rPr>
              <a:t>TCISD Activity FEE</a:t>
            </a:r>
            <a:endParaRPr sz="6000" b="1" dirty="0">
              <a:latin typeface="Amatic SC"/>
              <a:ea typeface="Amatic SC"/>
              <a:cs typeface="Amatic SC"/>
              <a:sym typeface="Amatic SC"/>
            </a:endParaRPr>
          </a:p>
        </p:txBody>
      </p:sp>
      <p:sp>
        <p:nvSpPr>
          <p:cNvPr id="5" name="Google Shape;133;p22">
            <a:extLst>
              <a:ext uri="{FF2B5EF4-FFF2-40B4-BE49-F238E27FC236}">
                <a16:creationId xmlns:a16="http://schemas.microsoft.com/office/drawing/2014/main" id="{CAACCEEC-086A-4711-8C69-BC21856D5A22}"/>
              </a:ext>
            </a:extLst>
          </p:cNvPr>
          <p:cNvSpPr txBox="1">
            <a:spLocks/>
          </p:cNvSpPr>
          <p:nvPr/>
        </p:nvSpPr>
        <p:spPr>
          <a:xfrm>
            <a:off x="0" y="814812"/>
            <a:ext cx="8500368" cy="41706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65645" algn="l" rtl="0">
              <a:lnSpc>
                <a:spcPct val="90000"/>
              </a:lnSpc>
              <a:spcBef>
                <a:spcPts val="563"/>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1pPr>
            <a:lvl2pPr marL="914400" marR="0" lvl="1"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2pPr>
            <a:lvl3pPr marL="1371600" marR="0" lvl="2"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3pPr>
            <a:lvl4pPr marL="1828800" marR="0" lvl="3"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4pPr>
            <a:lvl5pPr marL="2286000" marR="0" lvl="4" indent="-465645" algn="l" rtl="0">
              <a:lnSpc>
                <a:spcPct val="90000"/>
              </a:lnSpc>
              <a:spcBef>
                <a:spcPts val="281"/>
              </a:spcBef>
              <a:spcAft>
                <a:spcPts val="0"/>
              </a:spcAft>
              <a:buClr>
                <a:schemeClr val="lt1"/>
              </a:buClr>
              <a:buSzPts val="3733"/>
              <a:buFont typeface="Arial"/>
              <a:buChar char="•"/>
              <a:defRPr sz="3733" b="0" i="0" u="none" strike="noStrike" cap="none">
                <a:solidFill>
                  <a:schemeClr val="lt1"/>
                </a:solidFill>
                <a:latin typeface="Arial"/>
                <a:ea typeface="Arial"/>
                <a:cs typeface="Arial"/>
                <a:sym typeface="Arial"/>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pPr indent="-457200">
              <a:spcBef>
                <a:spcPts val="0"/>
              </a:spcBef>
              <a:buSzPts val="2800"/>
              <a:buFont typeface="Arial" panose="020B0604020202020204" pitchFamily="34" charset="0"/>
              <a:buChar char="•"/>
            </a:pPr>
            <a:r>
              <a:rPr lang="en-US" sz="4000" b="1" dirty="0">
                <a:latin typeface="Amatic SC"/>
                <a:ea typeface="Amatic SC"/>
                <a:cs typeface="Amatic SC"/>
                <a:sym typeface="Amatic SC"/>
              </a:rPr>
              <a:t>TCISD has extended the activity fee that 7th-12th grade athletes must pay to compete in TCISD</a:t>
            </a:r>
            <a:r>
              <a:rPr lang="en-US" sz="4000" dirty="0">
                <a:latin typeface="Amatic SC"/>
                <a:ea typeface="Amatic SC"/>
                <a:cs typeface="Amatic SC"/>
                <a:sym typeface="Amatic SC"/>
              </a:rPr>
              <a:t>.  Each competing student must pay a </a:t>
            </a:r>
            <a:r>
              <a:rPr lang="en-US" sz="4000" b="1" dirty="0">
                <a:latin typeface="Amatic SC"/>
                <a:ea typeface="Amatic SC"/>
                <a:cs typeface="Amatic SC"/>
                <a:sym typeface="Amatic SC"/>
              </a:rPr>
              <a:t>$25 fee </a:t>
            </a:r>
            <a:r>
              <a:rPr lang="en-US" sz="4000" dirty="0">
                <a:latin typeface="Amatic SC"/>
                <a:ea typeface="Amatic SC"/>
                <a:cs typeface="Amatic SC"/>
                <a:sym typeface="Amatic SC"/>
              </a:rPr>
              <a:t>before they can compete with sports/organization.  </a:t>
            </a:r>
          </a:p>
          <a:p>
            <a:pPr indent="-457200">
              <a:spcBef>
                <a:spcPts val="0"/>
              </a:spcBef>
              <a:buSzPts val="2800"/>
              <a:buFont typeface="Arial" panose="020B0604020202020204" pitchFamily="34" charset="0"/>
              <a:buChar char="•"/>
            </a:pPr>
            <a:r>
              <a:rPr lang="en-US" sz="4000" dirty="0">
                <a:latin typeface="Amatic SC"/>
                <a:ea typeface="Amatic SC"/>
                <a:cs typeface="Amatic SC"/>
                <a:sym typeface="Amatic SC"/>
              </a:rPr>
              <a:t>We are asking that all FFA/Jr. FFA students have this fee paid to </a:t>
            </a:r>
            <a:r>
              <a:rPr lang="en-US" sz="4000" u="sng" dirty="0">
                <a:latin typeface="Amatic SC"/>
                <a:ea typeface="Amatic SC"/>
                <a:cs typeface="Amatic SC"/>
                <a:sym typeface="Amatic SC"/>
              </a:rPr>
              <a:t>Mrs. Andrea King in the field house.  High school can pay Ms. Thomas</a:t>
            </a:r>
          </a:p>
          <a:p>
            <a:pPr indent="-457200">
              <a:spcBef>
                <a:spcPts val="0"/>
              </a:spcBef>
              <a:buSzPts val="2800"/>
              <a:buFont typeface="Arial" panose="020B0604020202020204" pitchFamily="34" charset="0"/>
              <a:buChar char="•"/>
            </a:pPr>
            <a:r>
              <a:rPr lang="en-US" sz="4000" b="1" dirty="0">
                <a:latin typeface="Amatic SC"/>
                <a:ea typeface="Amatic SC"/>
                <a:cs typeface="Amatic SC"/>
                <a:sym typeface="Amatic SC"/>
              </a:rPr>
              <a:t>The fee is only paid one time </a:t>
            </a:r>
            <a:r>
              <a:rPr lang="en-US" sz="4000" dirty="0">
                <a:latin typeface="Amatic SC"/>
                <a:ea typeface="Amatic SC"/>
                <a:cs typeface="Amatic SC"/>
                <a:sym typeface="Amatic SC"/>
              </a:rPr>
              <a:t>no matter how many Organizations in.</a:t>
            </a:r>
          </a:p>
          <a:p>
            <a:pPr marL="698894" indent="-571500">
              <a:buFont typeface="Arial" panose="020B0604020202020204" pitchFamily="34" charset="0"/>
              <a:buChar char="•"/>
            </a:pPr>
            <a:endParaRPr lang="en-US" sz="4800" dirty="0">
              <a:latin typeface="Amatic SC"/>
              <a:ea typeface="Amatic SC"/>
              <a:cs typeface="Amatic SC"/>
              <a:sym typeface="Amatic SC"/>
            </a:endParaRPr>
          </a:p>
        </p:txBody>
      </p:sp>
      <p:pic>
        <p:nvPicPr>
          <p:cNvPr id="6" name="Picture 5">
            <a:extLst>
              <a:ext uri="{FF2B5EF4-FFF2-40B4-BE49-F238E27FC236}">
                <a16:creationId xmlns:a16="http://schemas.microsoft.com/office/drawing/2014/main" id="{F2BBED30-1FAF-4509-9DAB-D137CA00C349}"/>
              </a:ext>
            </a:extLst>
          </p:cNvPr>
          <p:cNvPicPr>
            <a:picLocks noChangeAspect="1"/>
          </p:cNvPicPr>
          <p:nvPr/>
        </p:nvPicPr>
        <p:blipFill>
          <a:blip r:embed="rId3"/>
          <a:stretch>
            <a:fillRect/>
          </a:stretch>
        </p:blipFill>
        <p:spPr>
          <a:xfrm>
            <a:off x="7346885" y="5271599"/>
            <a:ext cx="1520913" cy="15209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8594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D796-6650-41EB-97BB-CB2C98226F74}"/>
              </a:ext>
            </a:extLst>
          </p:cNvPr>
          <p:cNvSpPr>
            <a:spLocks noGrp="1"/>
          </p:cNvSpPr>
          <p:nvPr>
            <p:ph type="ctrTitle"/>
          </p:nvPr>
        </p:nvSpPr>
        <p:spPr>
          <a:xfrm>
            <a:off x="0" y="0"/>
            <a:ext cx="9172877" cy="880859"/>
          </a:xfrm>
        </p:spPr>
        <p:txBody>
          <a:bodyPr/>
          <a:lstStyle/>
          <a:p>
            <a:r>
              <a:rPr lang="en-US" sz="5400" dirty="0">
                <a:latin typeface="Comic Sans MS" panose="030F0702030302020204" pitchFamily="66" charset="0"/>
              </a:rPr>
              <a:t>“What can I do in FFA?” </a:t>
            </a:r>
            <a:endParaRPr lang="en-US" sz="5400" dirty="0"/>
          </a:p>
        </p:txBody>
      </p:sp>
      <p:sp>
        <p:nvSpPr>
          <p:cNvPr id="3" name="Text Placeholder 2">
            <a:extLst>
              <a:ext uri="{FF2B5EF4-FFF2-40B4-BE49-F238E27FC236}">
                <a16:creationId xmlns:a16="http://schemas.microsoft.com/office/drawing/2014/main" id="{B4C7CFEC-AE73-4B0D-B569-4CCECBB0E8AA}"/>
              </a:ext>
            </a:extLst>
          </p:cNvPr>
          <p:cNvSpPr>
            <a:spLocks noGrp="1"/>
          </p:cNvSpPr>
          <p:nvPr>
            <p:ph type="body" idx="1"/>
          </p:nvPr>
        </p:nvSpPr>
        <p:spPr>
          <a:xfrm>
            <a:off x="0" y="880859"/>
            <a:ext cx="8935770" cy="5501834"/>
          </a:xfrm>
        </p:spPr>
        <p:txBody>
          <a:bodyPr numCol="2"/>
          <a:lstStyle/>
          <a:p>
            <a:pPr marL="127393" indent="-127393">
              <a:spcBef>
                <a:spcPts val="0"/>
              </a:spcBef>
              <a:buSzPts val="2800"/>
              <a:buFont typeface="Amatic SC"/>
              <a:buChar char="•"/>
            </a:pPr>
            <a:r>
              <a:rPr lang="en-US" sz="4400" dirty="0">
                <a:latin typeface="Amatic SC"/>
                <a:cs typeface="Amatic SC"/>
              </a:rPr>
              <a:t>Leadership Development Events</a:t>
            </a:r>
          </a:p>
          <a:p>
            <a:pPr marL="127393" indent="-127393">
              <a:spcBef>
                <a:spcPts val="0"/>
              </a:spcBef>
              <a:buSzPts val="2800"/>
              <a:buFont typeface="Amatic SC"/>
              <a:buChar char="•"/>
            </a:pPr>
            <a:r>
              <a:rPr lang="en-US" sz="4400" dirty="0">
                <a:latin typeface="Amatic SC"/>
                <a:cs typeface="Amatic SC"/>
              </a:rPr>
              <a:t>Career Development Events</a:t>
            </a:r>
          </a:p>
          <a:p>
            <a:pPr marL="127393" indent="-127393">
              <a:spcBef>
                <a:spcPts val="0"/>
              </a:spcBef>
              <a:buSzPts val="2800"/>
              <a:buFont typeface="Amatic SC"/>
              <a:buChar char="•"/>
            </a:pPr>
            <a:r>
              <a:rPr lang="en-US" sz="4400" dirty="0">
                <a:latin typeface="Amatic SC"/>
                <a:cs typeface="Amatic SC"/>
              </a:rPr>
              <a:t>Supervised Agricultural Experiences</a:t>
            </a:r>
          </a:p>
          <a:p>
            <a:pPr marL="127393" indent="-127393">
              <a:spcBef>
                <a:spcPts val="0"/>
              </a:spcBef>
              <a:buSzPts val="2800"/>
              <a:buFont typeface="Amatic SC"/>
              <a:buChar char="•"/>
            </a:pPr>
            <a:r>
              <a:rPr lang="en-US" sz="4400" dirty="0">
                <a:latin typeface="Amatic SC"/>
                <a:cs typeface="Amatic SC"/>
              </a:rPr>
              <a:t>Talent Contest </a:t>
            </a:r>
          </a:p>
          <a:p>
            <a:pPr marL="127393" indent="-127393">
              <a:spcBef>
                <a:spcPts val="0"/>
              </a:spcBef>
              <a:buSzPts val="2800"/>
              <a:buFont typeface="Amatic SC"/>
              <a:buChar char="•"/>
            </a:pPr>
            <a:r>
              <a:rPr lang="en-US" sz="4400" dirty="0">
                <a:latin typeface="Amatic SC"/>
                <a:cs typeface="Amatic SC"/>
              </a:rPr>
              <a:t>Agriscience Fair</a:t>
            </a:r>
          </a:p>
          <a:p>
            <a:pPr marL="127393" indent="-127393">
              <a:spcBef>
                <a:spcPts val="0"/>
              </a:spcBef>
              <a:buSzPts val="2800"/>
              <a:buFont typeface="Amatic SC"/>
              <a:buChar char="•"/>
            </a:pPr>
            <a:r>
              <a:rPr lang="en-US" sz="4400" dirty="0">
                <a:latin typeface="Amatic SC"/>
                <a:cs typeface="Amatic SC"/>
              </a:rPr>
              <a:t>Speaking Development Events</a:t>
            </a:r>
          </a:p>
          <a:p>
            <a:pPr marL="127393" indent="-127393">
              <a:spcBef>
                <a:spcPts val="0"/>
              </a:spcBef>
              <a:buSzPts val="2800"/>
              <a:buFont typeface="Amatic SC"/>
              <a:buChar char="•"/>
            </a:pPr>
            <a:r>
              <a:rPr lang="en-US" sz="4400" dirty="0">
                <a:latin typeface="Amatic SC"/>
                <a:cs typeface="Amatic SC"/>
              </a:rPr>
              <a:t>FFA Rodeo</a:t>
            </a:r>
          </a:p>
          <a:p>
            <a:pPr marL="127393" indent="-127393">
              <a:spcBef>
                <a:spcPts val="0"/>
              </a:spcBef>
              <a:buSzPts val="2800"/>
              <a:buFont typeface="Amatic SC"/>
              <a:buChar char="•"/>
            </a:pPr>
            <a:r>
              <a:rPr lang="en-US" sz="4400" dirty="0">
                <a:latin typeface="Amatic SC"/>
                <a:cs typeface="Amatic SC"/>
              </a:rPr>
              <a:t>Chapter, District, Area, and State Office***</a:t>
            </a:r>
          </a:p>
          <a:p>
            <a:pPr marL="127393" indent="-127393">
              <a:spcBef>
                <a:spcPts val="0"/>
              </a:spcBef>
              <a:buSzPts val="2800"/>
              <a:buFont typeface="Amatic SC"/>
              <a:buChar char="•"/>
            </a:pPr>
            <a:r>
              <a:rPr lang="en-US" sz="4400" dirty="0">
                <a:latin typeface="Amatic SC"/>
                <a:cs typeface="Amatic SC"/>
              </a:rPr>
              <a:t>Community Service</a:t>
            </a:r>
          </a:p>
          <a:p>
            <a:pPr marL="127393" indent="-127393">
              <a:spcBef>
                <a:spcPts val="0"/>
              </a:spcBef>
              <a:buSzPts val="2800"/>
              <a:buFont typeface="Amatic SC"/>
              <a:buChar char="•"/>
            </a:pPr>
            <a:r>
              <a:rPr lang="en-US" sz="4400" dirty="0">
                <a:latin typeface="Amatic SC"/>
                <a:cs typeface="Amatic SC"/>
              </a:rPr>
              <a:t>**Letterman and Senior Cords Opportunities**</a:t>
            </a:r>
          </a:p>
          <a:p>
            <a:endParaRPr lang="en-US" sz="4000" dirty="0"/>
          </a:p>
        </p:txBody>
      </p:sp>
    </p:spTree>
    <p:extLst>
      <p:ext uri="{BB962C8B-B14F-4D97-AF65-F5344CB8AC3E}">
        <p14:creationId xmlns:p14="http://schemas.microsoft.com/office/powerpoint/2010/main" val="4016917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68"/>
        <p:cNvGrpSpPr/>
        <p:nvPr/>
      </p:nvGrpSpPr>
      <p:grpSpPr>
        <a:xfrm>
          <a:off x="0" y="0"/>
          <a:ext cx="0" cy="0"/>
          <a:chOff x="0" y="0"/>
          <a:chExt cx="0" cy="0"/>
        </a:xfrm>
      </p:grpSpPr>
      <p:sp>
        <p:nvSpPr>
          <p:cNvPr id="269" name="Google Shape;269;p40"/>
          <p:cNvSpPr txBox="1">
            <a:spLocks noGrp="1"/>
          </p:cNvSpPr>
          <p:nvPr>
            <p:ph type="body" idx="1"/>
          </p:nvPr>
        </p:nvSpPr>
        <p:spPr>
          <a:xfrm>
            <a:off x="0" y="0"/>
            <a:ext cx="9143999" cy="6430962"/>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FF9900"/>
              </a:buClr>
              <a:buSzPts val="2520"/>
              <a:buNone/>
            </a:pPr>
            <a:r>
              <a:rPr lang="en-US" sz="3600" b="1" i="0" u="none" dirty="0">
                <a:solidFill>
                  <a:srgbClr val="FFC000"/>
                </a:solidFill>
                <a:latin typeface="Calibri"/>
                <a:ea typeface="Calibri"/>
                <a:cs typeface="Calibri"/>
                <a:sym typeface="Calibri"/>
              </a:rPr>
              <a:t>Texas City FFA “No Pass, No Substitute” &amp; Attendance Policy</a:t>
            </a:r>
            <a:endParaRPr sz="2800" b="0" i="0" u="none" dirty="0">
              <a:solidFill>
                <a:srgbClr val="FFC000"/>
              </a:solidFill>
              <a:latin typeface="Calibri"/>
              <a:ea typeface="Calibri"/>
              <a:cs typeface="Calibri"/>
              <a:sym typeface="Calibri"/>
            </a:endParaRPr>
          </a:p>
          <a:p>
            <a:pPr marL="0" marR="0" lvl="0" indent="0" algn="ctr" rtl="0">
              <a:lnSpc>
                <a:spcPct val="115000"/>
              </a:lnSpc>
              <a:spcBef>
                <a:spcPts val="1000"/>
              </a:spcBef>
              <a:spcAft>
                <a:spcPts val="0"/>
              </a:spcAft>
              <a:buClr>
                <a:srgbClr val="FF9900"/>
              </a:buClr>
              <a:buSzPts val="1400"/>
              <a:buFont typeface="Noto Sans Symbols"/>
              <a:buChar char="❖"/>
            </a:pPr>
            <a:r>
              <a:rPr lang="en-US" sz="2000" b="0" i="0" u="none" dirty="0">
                <a:solidFill>
                  <a:srgbClr val="FFC000"/>
                </a:solidFill>
                <a:latin typeface="Calibri"/>
                <a:ea typeface="Calibri"/>
                <a:cs typeface="Calibri"/>
                <a:sym typeface="Calibri"/>
              </a:rPr>
              <a:t>Texas City FFA has implemented the </a:t>
            </a:r>
            <a:r>
              <a:rPr lang="en-US" sz="2000" b="1" i="0" u="sng" dirty="0">
                <a:solidFill>
                  <a:srgbClr val="FF0000"/>
                </a:solidFill>
                <a:latin typeface="Calibri"/>
                <a:ea typeface="Calibri"/>
                <a:cs typeface="Calibri"/>
                <a:sym typeface="Calibri"/>
              </a:rPr>
              <a:t>“No Pass, No Substitute”</a:t>
            </a:r>
            <a:r>
              <a:rPr lang="en-US" sz="2000" b="0" i="0" u="none" dirty="0">
                <a:solidFill>
                  <a:srgbClr val="FFC000"/>
                </a:solidFill>
                <a:latin typeface="Calibri"/>
                <a:ea typeface="Calibri"/>
                <a:cs typeface="Calibri"/>
                <a:sym typeface="Calibri"/>
              </a:rPr>
              <a:t> policy starting with the 2014 Galveston County Fair and Rodeo.  In the past, students who failed during the six weeks could have an eligible student substitute show their project at the fair.  </a:t>
            </a:r>
            <a:r>
              <a:rPr lang="en-US" sz="2000" b="1" i="0" u="sng" dirty="0">
                <a:solidFill>
                  <a:srgbClr val="FF0000"/>
                </a:solidFill>
                <a:latin typeface="Calibri"/>
                <a:ea typeface="Calibri"/>
                <a:cs typeface="Calibri"/>
                <a:sym typeface="Calibri"/>
              </a:rPr>
              <a:t>Texas City FFA will no longer have substitutes for students who are ineligible. </a:t>
            </a:r>
            <a:r>
              <a:rPr lang="en-US" sz="2000" b="0" i="0" u="none" dirty="0">
                <a:solidFill>
                  <a:srgbClr val="FFC000"/>
                </a:solidFill>
                <a:latin typeface="Calibri"/>
                <a:ea typeface="Calibri"/>
                <a:cs typeface="Calibri"/>
                <a:sym typeface="Calibri"/>
              </a:rPr>
              <a:t> If a student fails they will not be able to exhibit their animal at the Galveston County Fair.  This is the same rule we abide by at all major shows- There are no substitutes allowed to show at any major show.  </a:t>
            </a:r>
            <a:r>
              <a:rPr lang="en-US" sz="2000" b="0" i="0" u="sng" dirty="0">
                <a:solidFill>
                  <a:srgbClr val="FFC000"/>
                </a:solidFill>
                <a:latin typeface="Calibri"/>
                <a:ea typeface="Calibri"/>
                <a:cs typeface="Calibri"/>
                <a:sym typeface="Calibri"/>
              </a:rPr>
              <a:t>Texas City FFA abides by the UIL “No Pass, No Play” rule. </a:t>
            </a:r>
            <a:r>
              <a:rPr lang="en-US" sz="2000" b="0" i="0" u="none" dirty="0">
                <a:solidFill>
                  <a:srgbClr val="FFC000"/>
                </a:solidFill>
                <a:latin typeface="Calibri"/>
                <a:ea typeface="Calibri"/>
                <a:cs typeface="Calibri"/>
                <a:sym typeface="Calibri"/>
              </a:rPr>
              <a:t> We will continue to strictly abide by that rule in our chapter.  We encourage students to keep their grades up and come to school daily.  We want all of our members passing their classes at all times during the school year</a:t>
            </a:r>
            <a:r>
              <a:rPr lang="en-US" sz="2800" b="1" i="0" u="none" dirty="0">
                <a:solidFill>
                  <a:srgbClr val="FFC000"/>
                </a:solidFill>
                <a:latin typeface="Calibri"/>
                <a:ea typeface="Calibri"/>
                <a:cs typeface="Calibri"/>
                <a:sym typeface="Calibri"/>
              </a:rPr>
              <a:t>.  </a:t>
            </a:r>
            <a:r>
              <a:rPr lang="en-US" sz="2400" b="1" i="0" u="sng" dirty="0">
                <a:solidFill>
                  <a:srgbClr val="CC0000"/>
                </a:solidFill>
                <a:latin typeface="Calibri"/>
                <a:ea typeface="Calibri"/>
                <a:cs typeface="Calibri"/>
                <a:sym typeface="Calibri"/>
              </a:rPr>
              <a:t>**Parents: PLEASE check Home Access Center regularly to make sure your kid(s) are keeping up with their grades.**</a:t>
            </a:r>
            <a:endParaRPr dirty="0">
              <a:solidFill>
                <a:srgbClr val="CC0000"/>
              </a:solidFill>
            </a:endParaRPr>
          </a:p>
          <a:p>
            <a:pPr marL="342900" marR="0" lvl="0" indent="-236220" algn="l" rtl="0">
              <a:spcBef>
                <a:spcPts val="480"/>
              </a:spcBef>
              <a:spcAft>
                <a:spcPts val="0"/>
              </a:spcAft>
              <a:buClr>
                <a:schemeClr val="hlink"/>
              </a:buClr>
              <a:buSzPts val="1680"/>
              <a:buFont typeface="Noto Sans Symbols"/>
              <a:buNone/>
            </a:pPr>
            <a:endParaRPr sz="2400" b="1" i="0" u="sng" dirty="0">
              <a:solidFill>
                <a:srgbClr val="FFC000"/>
              </a:solidFill>
              <a:latin typeface="Calibri"/>
              <a:ea typeface="Calibri"/>
              <a:cs typeface="Calibri"/>
              <a:sym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73"/>
        <p:cNvGrpSpPr/>
        <p:nvPr/>
      </p:nvGrpSpPr>
      <p:grpSpPr>
        <a:xfrm>
          <a:off x="0" y="0"/>
          <a:ext cx="0" cy="0"/>
          <a:chOff x="0" y="0"/>
          <a:chExt cx="0" cy="0"/>
        </a:xfrm>
      </p:grpSpPr>
      <p:sp>
        <p:nvSpPr>
          <p:cNvPr id="274" name="Google Shape;274;p41"/>
          <p:cNvSpPr txBox="1">
            <a:spLocks noGrp="1"/>
          </p:cNvSpPr>
          <p:nvPr>
            <p:ph type="body" idx="1"/>
          </p:nvPr>
        </p:nvSpPr>
        <p:spPr>
          <a:xfrm>
            <a:off x="0" y="195308"/>
            <a:ext cx="9144000" cy="5930829"/>
          </a:xfrm>
          <a:prstGeom prst="rect">
            <a:avLst/>
          </a:prstGeom>
          <a:noFill/>
          <a:ln>
            <a:noFill/>
          </a:ln>
        </p:spPr>
        <p:txBody>
          <a:bodyPr spcFirstLastPara="1" wrap="square" lIns="91425" tIns="45700" rIns="91425" bIns="45700" anchor="t" anchorCtr="0">
            <a:noAutofit/>
          </a:bodyPr>
          <a:lstStyle/>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Additionally, students who have scramble animals and are bound by the Houston Livestock Show and Rodeo or the Galveston County Fair to bring the animal back to show fail are liable for paying all scramble money back to HLSR &amp;/or GCFR due to not being eligible to exhibit the animal.</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Absences will be checked regularly for all FFA/</a:t>
            </a:r>
            <a:r>
              <a:rPr lang="en-US" sz="2000" b="0" i="0" u="none" dirty="0" err="1">
                <a:solidFill>
                  <a:srgbClr val="FFC000"/>
                </a:solidFill>
                <a:latin typeface="Calibri"/>
                <a:ea typeface="Calibri"/>
                <a:cs typeface="Calibri"/>
                <a:sym typeface="Calibri"/>
              </a:rPr>
              <a:t>JrFFA</a:t>
            </a:r>
            <a:r>
              <a:rPr lang="en-US" sz="2000" b="0" i="0" u="none" dirty="0">
                <a:solidFill>
                  <a:srgbClr val="FFC000"/>
                </a:solidFill>
                <a:latin typeface="Calibri"/>
                <a:ea typeface="Calibri"/>
                <a:cs typeface="Calibri"/>
                <a:sym typeface="Calibri"/>
              </a:rPr>
              <a:t> members.  Students must following the following rules for attendance:</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-No more than </a:t>
            </a:r>
            <a:r>
              <a:rPr lang="en-US" sz="2000" b="1" u="sng" dirty="0">
                <a:solidFill>
                  <a:srgbClr val="FFC000"/>
                </a:solidFill>
                <a:latin typeface="Calibri"/>
                <a:ea typeface="Calibri"/>
                <a:cs typeface="Calibri"/>
                <a:sym typeface="Calibri"/>
              </a:rPr>
              <a:t>8</a:t>
            </a:r>
            <a:r>
              <a:rPr lang="en-US" sz="2000" b="1" i="0" u="sng" dirty="0">
                <a:solidFill>
                  <a:srgbClr val="FFC000"/>
                </a:solidFill>
                <a:latin typeface="Calibri"/>
                <a:ea typeface="Calibri"/>
                <a:cs typeface="Calibri"/>
                <a:sym typeface="Calibri"/>
              </a:rPr>
              <a:t> unexcused </a:t>
            </a:r>
            <a:r>
              <a:rPr lang="en-US" sz="2000" b="0" i="0" u="none" dirty="0">
                <a:solidFill>
                  <a:srgbClr val="FFC000"/>
                </a:solidFill>
                <a:latin typeface="Calibri"/>
                <a:ea typeface="Calibri"/>
                <a:cs typeface="Calibri"/>
                <a:sym typeface="Calibri"/>
              </a:rPr>
              <a:t>absences per semester.</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3 </a:t>
            </a:r>
            <a:r>
              <a:rPr lang="en-US" sz="2000" b="0" i="0" u="none" dirty="0" err="1">
                <a:solidFill>
                  <a:srgbClr val="FFC000"/>
                </a:solidFill>
                <a:latin typeface="Calibri"/>
                <a:ea typeface="Calibri"/>
                <a:cs typeface="Calibri"/>
                <a:sym typeface="Calibri"/>
              </a:rPr>
              <a:t>Tardies</a:t>
            </a:r>
            <a:r>
              <a:rPr lang="en-US" sz="2000" b="0" i="0" u="none" dirty="0">
                <a:solidFill>
                  <a:srgbClr val="FFC000"/>
                </a:solidFill>
                <a:latin typeface="Calibri"/>
                <a:ea typeface="Calibri"/>
                <a:cs typeface="Calibri"/>
                <a:sym typeface="Calibri"/>
              </a:rPr>
              <a:t> count as on unexcused absence.</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 All absences must be documented.</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 All documentation MUST be turned in to the school within 48 hours of being  	absent.</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 An Assistant Principal must be contacted ASAP for extenuating circumstances and also communicated with an Ag Teacher.</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Failure to comply with the attendance policy will be grounds for removal from Texas City FFA and animal project(s) from the TCISD Ag Facility.</a:t>
            </a:r>
            <a:endParaRPr sz="2000" dirty="0"/>
          </a:p>
          <a:p>
            <a:pPr marL="457200" marR="0" lvl="0" indent="-355600" algn="l" rtl="0">
              <a:lnSpc>
                <a:spcPct val="115000"/>
              </a:lnSpc>
              <a:spcBef>
                <a:spcPts val="0"/>
              </a:spcBef>
              <a:spcAft>
                <a:spcPts val="0"/>
              </a:spcAft>
              <a:buClr>
                <a:srgbClr val="FFC000"/>
              </a:buClr>
              <a:buSzPts val="2000"/>
              <a:buFont typeface="Calibri"/>
              <a:buChar char="❖"/>
            </a:pPr>
            <a:r>
              <a:rPr lang="en-US" sz="2000" b="0" i="0" u="none" dirty="0">
                <a:solidFill>
                  <a:srgbClr val="FFC000"/>
                </a:solidFill>
                <a:latin typeface="Calibri"/>
                <a:ea typeface="Calibri"/>
                <a:cs typeface="Calibri"/>
                <a:sym typeface="Calibri"/>
              </a:rPr>
              <a:t>**Entries for shows will be turned in after all required forms and fees are 	submitted to Mrs. Ashcraft.**</a:t>
            </a:r>
            <a:endParaRPr sz="2000" b="0" i="0" u="none" dirty="0">
              <a:solidFill>
                <a:srgbClr val="FFC000"/>
              </a:solidFill>
              <a:latin typeface="Calibri"/>
              <a:ea typeface="Calibri"/>
              <a:cs typeface="Calibri"/>
              <a:sym typeface="Calibri"/>
            </a:endParaRPr>
          </a:p>
        </p:txBody>
      </p:sp>
    </p:spTree>
    <p:extLst>
      <p:ext uri="{BB962C8B-B14F-4D97-AF65-F5344CB8AC3E}">
        <p14:creationId xmlns:p14="http://schemas.microsoft.com/office/powerpoint/2010/main" val="107238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C1A418C5CE50439F5999B9F962105D" ma:contentTypeVersion="14" ma:contentTypeDescription="Create a new document." ma:contentTypeScope="" ma:versionID="cc26a8e262a5e028af8c65f70e6ddfe0">
  <xsd:schema xmlns:xsd="http://www.w3.org/2001/XMLSchema" xmlns:xs="http://www.w3.org/2001/XMLSchema" xmlns:p="http://schemas.microsoft.com/office/2006/metadata/properties" xmlns:ns3="02d067bf-1f6f-4449-aa9a-2b875c4b12fb" xmlns:ns4="0b6a6702-da09-49e2-b4ac-53c855717b0c" targetNamespace="http://schemas.microsoft.com/office/2006/metadata/properties" ma:root="true" ma:fieldsID="d4be4d2ff0a72517511b118b96d2d8a0" ns3:_="" ns4:_="">
    <xsd:import namespace="02d067bf-1f6f-4449-aa9a-2b875c4b12fb"/>
    <xsd:import namespace="0b6a6702-da09-49e2-b4ac-53c855717b0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Location" minOccurs="0"/>
                <xsd:element ref="ns3:MediaServiceAutoTags"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d067bf-1f6f-4449-aa9a-2b875c4b12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6a6702-da09-49e2-b4ac-53c855717b0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579838-6087-4C92-8D9E-707B64BDB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d067bf-1f6f-4449-aa9a-2b875c4b12fb"/>
    <ds:schemaRef ds:uri="0b6a6702-da09-49e2-b4ac-53c855717b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E44839-DA59-4534-82CC-67E75BB476C4}">
  <ds:schemaRefs>
    <ds:schemaRef ds:uri="http://schemas.microsoft.com/sharepoint/v3/contenttype/forms"/>
  </ds:schemaRefs>
</ds:datastoreItem>
</file>

<file path=customXml/itemProps3.xml><?xml version="1.0" encoding="utf-8"?>
<ds:datastoreItem xmlns:ds="http://schemas.openxmlformats.org/officeDocument/2006/customXml" ds:itemID="{71F98B92-2CF3-4A02-8C7D-82895F3E6A5C}">
  <ds:schemaRefs>
    <ds:schemaRef ds:uri="http://schemas.microsoft.com/office/2006/documentManagement/types"/>
    <ds:schemaRef ds:uri="http://schemas.microsoft.com/office/infopath/2007/PartnerControls"/>
    <ds:schemaRef ds:uri="0b6a6702-da09-49e2-b4ac-53c855717b0c"/>
    <ds:schemaRef ds:uri="http://purl.org/dc/elements/1.1/"/>
    <ds:schemaRef ds:uri="http://schemas.microsoft.com/office/2006/metadata/properties"/>
    <ds:schemaRef ds:uri="02d067bf-1f6f-4449-aa9a-2b875c4b12fb"/>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tf78479028_win32</Template>
  <TotalTime>864</TotalTime>
  <Words>1598</Words>
  <Application>Microsoft Office PowerPoint</Application>
  <PresentationFormat>On-screen Show (4:3)</PresentationFormat>
  <Paragraphs>218</Paragraphs>
  <Slides>30</Slides>
  <Notes>29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30</vt:i4>
      </vt:variant>
    </vt:vector>
  </HeadingPairs>
  <TitlesOfParts>
    <vt:vector size="47" baseType="lpstr">
      <vt:lpstr>Segoe UI</vt:lpstr>
      <vt:lpstr>Garamond</vt:lpstr>
      <vt:lpstr>Noto Sans Symbols</vt:lpstr>
      <vt:lpstr>Amatic SC</vt:lpstr>
      <vt:lpstr>Corbel</vt:lpstr>
      <vt:lpstr>Segoe UI Light</vt:lpstr>
      <vt:lpstr>Comic Sans MS</vt:lpstr>
      <vt:lpstr>Arial</vt:lpstr>
      <vt:lpstr>Calibri</vt:lpstr>
      <vt:lpstr>Open Sans</vt:lpstr>
      <vt:lpstr>Consolas</vt:lpstr>
      <vt:lpstr>Modern Love</vt:lpstr>
      <vt:lpstr>Balancing Act</vt:lpstr>
      <vt:lpstr>Wellspring</vt:lpstr>
      <vt:lpstr>Star of the show</vt:lpstr>
      <vt:lpstr>Amusements</vt:lpstr>
      <vt:lpstr>Chalkboard 16x9</vt:lpstr>
      <vt:lpstr>Texas City FFA 2022 - 2023</vt:lpstr>
      <vt:lpstr>Animal Science Pathway</vt:lpstr>
      <vt:lpstr>Plant Science Pathway</vt:lpstr>
      <vt:lpstr>TCFFA Dues</vt:lpstr>
      <vt:lpstr>TCFFA Dues online payment option</vt:lpstr>
      <vt:lpstr>TCISD Activity FEE</vt:lpstr>
      <vt:lpstr>“What can I do in FFA?” </vt:lpstr>
      <vt:lpstr>PowerPoint Presentation</vt:lpstr>
      <vt:lpstr>PowerPoint Presentation</vt:lpstr>
      <vt:lpstr>LDEs (Leadership Development Events)</vt:lpstr>
      <vt:lpstr>Texas City FFA Shooting Team</vt:lpstr>
      <vt:lpstr>Overview of Raising Animals</vt:lpstr>
      <vt:lpstr>What Type of Animal Can be exhibited???</vt:lpstr>
      <vt:lpstr>Animal Requirements</vt:lpstr>
      <vt:lpstr>Calf Scramble</vt:lpstr>
      <vt:lpstr>Cattle: Steers &amp; Heifers</vt:lpstr>
      <vt:lpstr>Lambs &amp; Goats</vt:lpstr>
      <vt:lpstr>Pigs</vt:lpstr>
      <vt:lpstr>Poultry: Broilers &amp; Turkeys</vt:lpstr>
      <vt:lpstr>Rabbits</vt:lpstr>
      <vt:lpstr>Galveston County Fair and Rodeo</vt:lpstr>
      <vt:lpstr>Horticulture</vt:lpstr>
      <vt:lpstr>Ag. Mechanics Project</vt:lpstr>
      <vt:lpstr>Ag. Mechanics</vt:lpstr>
      <vt:lpstr>CDEs (Career Development Events)</vt:lpstr>
      <vt:lpstr>Community Service Activities </vt:lpstr>
      <vt:lpstr>Fundraisers</vt:lpstr>
      <vt:lpstr>FFA Official Dress</vt:lpstr>
      <vt:lpstr>FFA Banquet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FFA Opportunities</dc:title>
  <dc:creator>Richards, Morgan</dc:creator>
  <cp:lastModifiedBy>Morgan Richards</cp:lastModifiedBy>
  <cp:revision>15</cp:revision>
  <dcterms:modified xsi:type="dcterms:W3CDTF">2022-09-12T18:17:44Z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0x010100BAC1A418C5CE50439F5999B9F962105D</vt:lpwstr>
  </property>
</Properties>
</file>